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comment1.xml" ContentType="application/vnd.openxmlformats-officedocument.presentationml.comment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7" r:id="rId4"/>
  </p:sldMasterIdLst>
  <p:notesMasterIdLst>
    <p:notesMasterId r:id="rId53"/>
  </p:notesMasterIdLst>
  <p:handoutMasterIdLst>
    <p:handoutMasterId r:id="rId54"/>
  </p:handoutMasterIdLst>
  <p:sldIdLst>
    <p:sldId id="337" r:id="rId5"/>
    <p:sldId id="439" r:id="rId6"/>
    <p:sldId id="455" r:id="rId7"/>
    <p:sldId id="421" r:id="rId8"/>
    <p:sldId id="419" r:id="rId9"/>
    <p:sldId id="456" r:id="rId10"/>
    <p:sldId id="343" r:id="rId11"/>
    <p:sldId id="391" r:id="rId12"/>
    <p:sldId id="393" r:id="rId13"/>
    <p:sldId id="431" r:id="rId14"/>
    <p:sldId id="440" r:id="rId15"/>
    <p:sldId id="457" r:id="rId16"/>
    <p:sldId id="347" r:id="rId17"/>
    <p:sldId id="397" r:id="rId18"/>
    <p:sldId id="459" r:id="rId19"/>
    <p:sldId id="398" r:id="rId20"/>
    <p:sldId id="427" r:id="rId21"/>
    <p:sldId id="400" r:id="rId22"/>
    <p:sldId id="352" r:id="rId23"/>
    <p:sldId id="338" r:id="rId24"/>
    <p:sldId id="339" r:id="rId25"/>
    <p:sldId id="354" r:id="rId26"/>
    <p:sldId id="458" r:id="rId27"/>
    <p:sldId id="420" r:id="rId28"/>
    <p:sldId id="357" r:id="rId29"/>
    <p:sldId id="422" r:id="rId30"/>
    <p:sldId id="407" r:id="rId31"/>
    <p:sldId id="359" r:id="rId32"/>
    <p:sldId id="409" r:id="rId33"/>
    <p:sldId id="408" r:id="rId34"/>
    <p:sldId id="433" r:id="rId35"/>
    <p:sldId id="410" r:id="rId36"/>
    <p:sldId id="411" r:id="rId37"/>
    <p:sldId id="412" r:id="rId38"/>
    <p:sldId id="423" r:id="rId39"/>
    <p:sldId id="438" r:id="rId40"/>
    <p:sldId id="368" r:id="rId41"/>
    <p:sldId id="452" r:id="rId42"/>
    <p:sldId id="453" r:id="rId43"/>
    <p:sldId id="454" r:id="rId44"/>
    <p:sldId id="376" r:id="rId45"/>
    <p:sldId id="446" r:id="rId46"/>
    <p:sldId id="448" r:id="rId47"/>
    <p:sldId id="447" r:id="rId48"/>
    <p:sldId id="416" r:id="rId49"/>
    <p:sldId id="382" r:id="rId50"/>
    <p:sldId id="392" r:id="rId51"/>
    <p:sldId id="381" r:id="rId5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34" userDrawn="1">
          <p15:clr>
            <a:srgbClr val="A4A3A4"/>
          </p15:clr>
        </p15:guide>
        <p15:guide id="2" pos="393" userDrawn="1">
          <p15:clr>
            <a:srgbClr val="A4A3A4"/>
          </p15:clr>
        </p15:guide>
        <p15:guide id="3" pos="5654" userDrawn="1">
          <p15:clr>
            <a:srgbClr val="A4A3A4"/>
          </p15:clr>
        </p15:guide>
        <p15:guide id="4" pos="3626" userDrawn="1">
          <p15:clr>
            <a:srgbClr val="A4A3A4"/>
          </p15:clr>
        </p15:guide>
        <p15:guide id="5" orient="horz" pos="2774" userDrawn="1">
          <p15:clr>
            <a:srgbClr val="A4A3A4"/>
          </p15:clr>
        </p15:guide>
        <p15:guide id="6" orient="horz" pos="4040" userDrawn="1">
          <p15:clr>
            <a:srgbClr val="A4A3A4"/>
          </p15:clr>
        </p15:guide>
        <p15:guide id="7" pos="4865"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Thomas Löhrer" initials="TL" lastIdx="2" clrIdx="5">
    <p:extLst>
      <p:ext uri="{19B8F6BF-5375-455C-9EA6-DF929625EA0E}">
        <p15:presenceInfo xmlns:p15="http://schemas.microsoft.com/office/powerpoint/2012/main" userId="7d401e51bc6e06fe" providerId="Windows Live"/>
      </p:ext>
    </p:extLst>
  </p:cmAuthor>
  <p:cmAuthor id="8" name="Esther Siegenthaler" initials="ES" lastIdx="11" clrIdx="6">
    <p:extLst>
      <p:ext uri="{19B8F6BF-5375-455C-9EA6-DF929625EA0E}">
        <p15:presenceInfo xmlns:p15="http://schemas.microsoft.com/office/powerpoint/2012/main" userId="qWZzZL5kwEhwN3tcu0rKcITvoufMeS3A739AUfOc6eI=" providerId="None"/>
      </p:ext>
    </p:extLst>
  </p:cmAuthor>
  <p:cmAuthor id="2" name="Siegenthaler Esther BFE" initials="SEB" lastIdx="40" clrIdx="0">
    <p:extLst>
      <p:ext uri="{19B8F6BF-5375-455C-9EA6-DF929625EA0E}">
        <p15:presenceInfo xmlns:p15="http://schemas.microsoft.com/office/powerpoint/2012/main" userId="Siegenthaler Esther BFE" providerId="None"/>
      </p:ext>
    </p:extLst>
  </p:cmAuthor>
  <p:cmAuthor id="9" name="Reding Stefanie BFE" initials="RSB" lastIdx="1" clrIdx="7">
    <p:extLst>
      <p:ext uri="{19B8F6BF-5375-455C-9EA6-DF929625EA0E}">
        <p15:presenceInfo xmlns:p15="http://schemas.microsoft.com/office/powerpoint/2012/main" userId="S-1-5-21-3993060671-4215906946-993041443-392585" providerId="AD"/>
      </p:ext>
    </p:extLst>
  </p:cmAuthor>
  <p:cmAuthor id="3" name="Jud Thomas BFE" initials="JTB" lastIdx="42" clrIdx="1">
    <p:extLst>
      <p:ext uri="{19B8F6BF-5375-455C-9EA6-DF929625EA0E}">
        <p15:presenceInfo xmlns:p15="http://schemas.microsoft.com/office/powerpoint/2012/main" userId="Jud Thomas BFE" providerId="None"/>
      </p:ext>
    </p:extLst>
  </p:cmAuthor>
  <p:cmAuthor id="10" name="Jud Thomas BFE" initials="JTB [2]" lastIdx="1" clrIdx="8">
    <p:extLst>
      <p:ext uri="{19B8F6BF-5375-455C-9EA6-DF929625EA0E}">
        <p15:presenceInfo xmlns:p15="http://schemas.microsoft.com/office/powerpoint/2012/main" userId="S-1-5-21-3993060671-4215906946-993041443-49915" providerId="AD"/>
      </p:ext>
    </p:extLst>
  </p:cmAuthor>
  <p:cmAuthor id="4" name="Bertschi Stefanie BFE" initials="BSB" lastIdx="19" clrIdx="2">
    <p:extLst>
      <p:ext uri="{19B8F6BF-5375-455C-9EA6-DF929625EA0E}">
        <p15:presenceInfo xmlns:p15="http://schemas.microsoft.com/office/powerpoint/2012/main" userId="Bertschi Stefanie BFE" providerId="None"/>
      </p:ext>
    </p:extLst>
  </p:cmAuthor>
  <p:cmAuthor id="5" name="Kobler Rita BFE" initials="KRB" lastIdx="14" clrIdx="3">
    <p:extLst>
      <p:ext uri="{19B8F6BF-5375-455C-9EA6-DF929625EA0E}">
        <p15:presenceInfo xmlns:p15="http://schemas.microsoft.com/office/powerpoint/2012/main" userId="Kobler Rita BFE" providerId="None"/>
      </p:ext>
    </p:extLst>
  </p:cmAuthor>
  <p:cmAuthor id="6" name="Fahrni Joëlle BFE" initials="FJB" lastIdx="4" clrIdx="4">
    <p:extLst>
      <p:ext uri="{19B8F6BF-5375-455C-9EA6-DF929625EA0E}">
        <p15:presenceInfo xmlns:p15="http://schemas.microsoft.com/office/powerpoint/2012/main" userId="Fahrni Joëlle BF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0FF"/>
    <a:srgbClr val="15934C"/>
    <a:srgbClr val="77BE95"/>
    <a:srgbClr val="9B66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818" autoAdjust="0"/>
    <p:restoredTop sz="97225" autoAdjust="0"/>
  </p:normalViewPr>
  <p:slideViewPr>
    <p:cSldViewPr showGuides="1">
      <p:cViewPr varScale="1">
        <p:scale>
          <a:sx n="95" d="100"/>
          <a:sy n="95" d="100"/>
        </p:scale>
        <p:origin x="84" y="360"/>
      </p:cViewPr>
      <p:guideLst>
        <p:guide orient="horz" pos="834"/>
        <p:guide pos="393"/>
        <p:guide pos="5654"/>
        <p:guide pos="3626"/>
        <p:guide orient="horz" pos="2774"/>
        <p:guide orient="horz" pos="4040"/>
        <p:guide pos="4865"/>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120" d="100"/>
          <a:sy n="120" d="100"/>
        </p:scale>
        <p:origin x="4104" y="12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s>
</file>

<file path=ppt/comments/comment1.xml><?xml version="1.0" encoding="utf-8"?>
<p:cmLst xmlns:a="http://schemas.openxmlformats.org/drawingml/2006/main" xmlns:r="http://schemas.openxmlformats.org/officeDocument/2006/relationships" xmlns:p="http://schemas.openxmlformats.org/presentationml/2006/main">
  <p:cm authorId="10" dt="2023-12-21T10:02:58.209" idx="1">
    <p:pos x="7234" y="2038"/>
    <p:text>Überprüfen, ob das dann so ist.</p:text>
    <p:extLst>
      <p:ext uri="{C676402C-5697-4E1C-873F-D02D1690AC5C}">
        <p15:threadingInfo xmlns:p15="http://schemas.microsoft.com/office/powerpoint/2012/main" timeZoneBias="-6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a:t>Kopfzeilentext</a:t>
            </a:r>
            <a:endParaRPr lang="de-CH" sz="900" dirty="0"/>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06.02.2025</a:t>
            </a:fld>
            <a:endParaRPr lang="de-CH" sz="90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a:t>Fusszeilentext</a:t>
            </a:r>
            <a:endParaRPr lang="de-CH" sz="900" dirty="0"/>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‹Nr.›</a:t>
            </a:fld>
            <a:endParaRPr lang="de-CH" sz="900" dirty="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73424" y="1246193"/>
            <a:ext cx="5560412" cy="3127732"/>
          </a:xfrm>
          <a:prstGeom prst="rect">
            <a:avLst/>
          </a:prstGeom>
          <a:noFill/>
          <a:ln w="3175">
            <a:solidFill>
              <a:prstClr val="black"/>
            </a:solidFill>
          </a:ln>
        </p:spPr>
        <p:txBody>
          <a:bodyPr vert="horz" lIns="91440" tIns="45720" rIns="91440" bIns="45720" rtlCol="0" anchor="ctr"/>
          <a:lstStyle/>
          <a:p>
            <a:endParaRPr lang="de-CH"/>
          </a:p>
        </p:txBody>
      </p:sp>
      <p:sp>
        <p:nvSpPr>
          <p:cNvPr id="14" name="Fußzeilenplatzhalter 13"/>
          <p:cNvSpPr>
            <a:spLocks noGrp="1"/>
          </p:cNvSpPr>
          <p:nvPr>
            <p:ph type="ftr" sz="quarter" idx="4"/>
          </p:nvPr>
        </p:nvSpPr>
        <p:spPr>
          <a:xfrm>
            <a:off x="775244" y="8964488"/>
            <a:ext cx="2230428" cy="179512"/>
          </a:xfrm>
          <a:prstGeom prst="rect">
            <a:avLst/>
          </a:prstGeom>
        </p:spPr>
        <p:txBody>
          <a:bodyPr vert="horz" lIns="0" tIns="0" rIns="0" bIns="0" rtlCol="0" anchor="t"/>
          <a:lstStyle>
            <a:lvl1pPr algn="l">
              <a:defRPr sz="900"/>
            </a:lvl1pPr>
          </a:lstStyle>
          <a:p>
            <a:r>
              <a:rPr lang="de-CH" dirty="0"/>
              <a:t>Fusszeilentext</a:t>
            </a:r>
          </a:p>
        </p:txBody>
      </p:sp>
      <p:sp>
        <p:nvSpPr>
          <p:cNvPr id="15" name="Foliennummernplatzhalter 14"/>
          <p:cNvSpPr>
            <a:spLocks noGrp="1"/>
          </p:cNvSpPr>
          <p:nvPr>
            <p:ph type="sldNum" sz="quarter" idx="5"/>
          </p:nvPr>
        </p:nvSpPr>
        <p:spPr>
          <a:xfrm>
            <a:off x="5462663" y="8964488"/>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‹Nr.›</a:t>
            </a:fld>
            <a:endParaRPr lang="de-CH" dirty="0"/>
          </a:p>
        </p:txBody>
      </p:sp>
      <p:sp>
        <p:nvSpPr>
          <p:cNvPr id="16" name="Notizenplatzhalter 15"/>
          <p:cNvSpPr>
            <a:spLocks noGrp="1"/>
          </p:cNvSpPr>
          <p:nvPr>
            <p:ph type="body" sz="quarter" idx="3"/>
          </p:nvPr>
        </p:nvSpPr>
        <p:spPr>
          <a:xfrm>
            <a:off x="773424" y="4644008"/>
            <a:ext cx="5560412" cy="3888432"/>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06.02.2025</a:t>
            </a:fld>
            <a:endParaRPr lang="de-CH" dirty="0"/>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a:t>Kopfzeilentext</a:t>
            </a:r>
            <a:endParaRPr lang="de-CH" dirty="0"/>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erneuerbarheizen.ch/erneuerbare-heizsysteme/waermepumpen/"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erneuerbarheizen.ch"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1</a:t>
            </a:fld>
            <a:endParaRPr lang="de-CH" dirty="0"/>
          </a:p>
        </p:txBody>
      </p:sp>
    </p:spTree>
    <p:extLst>
      <p:ext uri="{BB962C8B-B14F-4D97-AF65-F5344CB8AC3E}">
        <p14:creationId xmlns:p14="http://schemas.microsoft.com/office/powerpoint/2010/main" val="1471922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de-CH" sz="1100" b="0" i="0" u="none" strike="noStrike" kern="1200" cap="none" spc="0" normalizeH="0" baseline="0" noProof="0" dirty="0">
                <a:ln>
                  <a:noFill/>
                </a:ln>
                <a:effectLst/>
                <a:uLnTx/>
                <a:uFillTx/>
                <a:latin typeface="+mn-lt"/>
                <a:ea typeface="+mn-ea"/>
                <a:cs typeface="+mn-cs"/>
              </a:rPr>
              <a:t>Die </a:t>
            </a:r>
            <a:r>
              <a:rPr kumimoji="0" lang="de-CH" sz="1100" b="1" i="0" u="none" strike="noStrike" kern="1200" cap="none" spc="0" normalizeH="0" baseline="0" noProof="0" dirty="0">
                <a:ln>
                  <a:noFill/>
                </a:ln>
                <a:effectLst/>
                <a:uLnTx/>
                <a:uFillTx/>
                <a:latin typeface="+mn-lt"/>
                <a:ea typeface="+mn-ea"/>
                <a:cs typeface="+mn-cs"/>
              </a:rPr>
              <a:t>Impulsberatung</a:t>
            </a:r>
            <a:r>
              <a:rPr kumimoji="0" lang="de-CH" sz="1100" b="0" i="0" u="none" strike="noStrike" kern="1200" cap="none" spc="0" normalizeH="0" baseline="0" noProof="0" dirty="0">
                <a:ln>
                  <a:noFill/>
                </a:ln>
                <a:effectLst/>
                <a:uLnTx/>
                <a:uFillTx/>
                <a:latin typeface="+mn-lt"/>
                <a:ea typeface="+mn-ea"/>
                <a:cs typeface="+mn-cs"/>
              </a:rPr>
              <a:t> existiert für zwei unterschiedliche Gebäudekategorien und bietet den Hausbesitzerinnen und Hausbesitzer eine sach- und zielgerichtete Beratung zur Heizung</a:t>
            </a:r>
            <a:r>
              <a:rPr lang="de-CH" sz="1100" dirty="0">
                <a:latin typeface="+mn-lt"/>
              </a:rPr>
              <a:t>.</a:t>
            </a:r>
            <a:endParaRPr kumimoji="0" lang="de-CH" sz="1200" b="0" i="0" u="none" strike="noStrike" kern="1200" cap="none" spc="0" normalizeH="0" baseline="0" noProof="0" dirty="0">
              <a:ln>
                <a:noFill/>
              </a:ln>
              <a:effectLst/>
              <a:uLnTx/>
              <a:uFillTx/>
              <a:latin typeface="+mn-lt"/>
            </a:endParaRPr>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9157369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31700551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32344941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r>
              <a:rPr lang="de-CH" dirty="0"/>
              <a:t>Zur Abwechslung kann hier unser Technologievideo gezeigt</a:t>
            </a:r>
            <a:r>
              <a:rPr lang="de-CH" baseline="0" dirty="0"/>
              <a:t> werden:</a:t>
            </a:r>
          </a:p>
          <a:p>
            <a:r>
              <a:rPr lang="de-CH" dirty="0"/>
              <a:t>Wärmepumpen generell: </a:t>
            </a:r>
            <a:r>
              <a:rPr lang="de-CH" dirty="0">
                <a:hlinkClick r:id="rId3"/>
              </a:rPr>
              <a:t>Heizung ersetzen: Erdsonde oder Luft-Wasser-Wärmepumpe (erneuerbarheizen.ch)</a:t>
            </a:r>
            <a:endParaRPr lang="de-CH" dirty="0"/>
          </a:p>
        </p:txBody>
      </p:sp>
      <p:sp>
        <p:nvSpPr>
          <p:cNvPr id="4" name="Foliennummernplatzhalter 3"/>
          <p:cNvSpPr>
            <a:spLocks noGrp="1"/>
          </p:cNvSpPr>
          <p:nvPr>
            <p:ph type="sldNum" sz="quarter" idx="10"/>
          </p:nvPr>
        </p:nvSpPr>
        <p:spPr/>
        <p:txBody>
          <a:bodyPr/>
          <a:lstStyle/>
          <a:p>
            <a:fld id="{83C81C81-E364-4366-A610-2DB15FF98538}" type="slidenum">
              <a:rPr lang="de-CH" smtClean="0"/>
              <a:pPr/>
              <a:t>25</a:t>
            </a:fld>
            <a:endParaRPr lang="de-CH" dirty="0"/>
          </a:p>
        </p:txBody>
      </p:sp>
    </p:spTree>
    <p:extLst>
      <p:ext uri="{BB962C8B-B14F-4D97-AF65-F5344CB8AC3E}">
        <p14:creationId xmlns:p14="http://schemas.microsoft.com/office/powerpoint/2010/main" val="39125772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83C81C81-E364-4366-A610-2DB15FF98538}" type="slidenum">
              <a:rPr lang="de-CH" smtClean="0"/>
              <a:pPr/>
              <a:t>37</a:t>
            </a:fld>
            <a:endParaRPr lang="de-CH" dirty="0"/>
          </a:p>
        </p:txBody>
      </p:sp>
    </p:spTree>
    <p:extLst>
      <p:ext uri="{BB962C8B-B14F-4D97-AF65-F5344CB8AC3E}">
        <p14:creationId xmlns:p14="http://schemas.microsoft.com/office/powerpoint/2010/main" val="24063407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r>
              <a:rPr lang="de-CH" dirty="0"/>
              <a:t>Bezieht sich auf das</a:t>
            </a:r>
            <a:r>
              <a:rPr lang="de-CH" baseline="0" dirty="0"/>
              <a:t> Beispielshaus mit 3000 Liter Verbrauch an Öl</a:t>
            </a:r>
          </a:p>
          <a:p>
            <a:r>
              <a:rPr lang="de-CH" baseline="0" dirty="0">
                <a:sym typeface="Wingdings" panose="05000000000000000000" pitchFamily="2" charset="2"/>
              </a:rPr>
              <a:t> Bitte beispielhaft 2 Heizlösungen </a:t>
            </a:r>
            <a:r>
              <a:rPr lang="de-CH" dirty="0"/>
              <a:t>direkt im HK-Rechner auf </a:t>
            </a:r>
            <a:r>
              <a:rPr lang="de-CH" dirty="0">
                <a:hlinkClick r:id="rId3"/>
              </a:rPr>
              <a:t>www.erneuerbarheizen.ch</a:t>
            </a:r>
            <a:r>
              <a:rPr lang="de-CH" dirty="0"/>
              <a:t> erklären</a:t>
            </a:r>
            <a:endParaRPr lang="de-CH" dirty="0">
              <a:cs typeface="Arial"/>
            </a:endParaRPr>
          </a:p>
        </p:txBody>
      </p:sp>
    </p:spTree>
    <p:extLst>
      <p:ext uri="{BB962C8B-B14F-4D97-AF65-F5344CB8AC3E}">
        <p14:creationId xmlns:p14="http://schemas.microsoft.com/office/powerpoint/2010/main" val="6367542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41</a:t>
            </a:fld>
            <a:endParaRPr lang="de-CH" dirty="0"/>
          </a:p>
        </p:txBody>
      </p:sp>
    </p:spTree>
    <p:extLst>
      <p:ext uri="{BB962C8B-B14F-4D97-AF65-F5344CB8AC3E}">
        <p14:creationId xmlns:p14="http://schemas.microsoft.com/office/powerpoint/2010/main" val="13809211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42</a:t>
            </a:fld>
            <a:endParaRPr lang="de-CH" dirty="0"/>
          </a:p>
        </p:txBody>
      </p:sp>
    </p:spTree>
    <p:extLst>
      <p:ext uri="{BB962C8B-B14F-4D97-AF65-F5344CB8AC3E}">
        <p14:creationId xmlns:p14="http://schemas.microsoft.com/office/powerpoint/2010/main" val="40911191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43</a:t>
            </a:fld>
            <a:endParaRPr lang="de-CH" dirty="0"/>
          </a:p>
        </p:txBody>
      </p:sp>
    </p:spTree>
    <p:extLst>
      <p:ext uri="{BB962C8B-B14F-4D97-AF65-F5344CB8AC3E}">
        <p14:creationId xmlns:p14="http://schemas.microsoft.com/office/powerpoint/2010/main" val="4972854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44</a:t>
            </a:fld>
            <a:endParaRPr lang="de-CH" dirty="0"/>
          </a:p>
        </p:txBody>
      </p:sp>
    </p:spTree>
    <p:extLst>
      <p:ext uri="{BB962C8B-B14F-4D97-AF65-F5344CB8AC3E}">
        <p14:creationId xmlns:p14="http://schemas.microsoft.com/office/powerpoint/2010/main" val="285236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2</a:t>
            </a:fld>
            <a:endParaRPr lang="de-CH" dirty="0"/>
          </a:p>
        </p:txBody>
      </p:sp>
    </p:spTree>
    <p:extLst>
      <p:ext uri="{BB962C8B-B14F-4D97-AF65-F5344CB8AC3E}">
        <p14:creationId xmlns:p14="http://schemas.microsoft.com/office/powerpoint/2010/main" val="1105026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pPr marL="342900" indent="-342900">
              <a:buFont typeface="Arial" panose="020B0604020202020204" pitchFamily="34" charset="0"/>
              <a:buChar char="•"/>
            </a:pPr>
            <a:r>
              <a:rPr lang="de-CH" b="1" dirty="0"/>
              <a:t>Über 50% (!) </a:t>
            </a:r>
            <a:r>
              <a:rPr lang="de-CH" dirty="0"/>
              <a:t>der Gebäudebesitzer prüfen keine Alternativen zum fossilen Heizsystem.</a:t>
            </a:r>
          </a:p>
          <a:p>
            <a:pPr marL="342900" indent="-342900">
              <a:buFont typeface="Arial" panose="020B0604020202020204" pitchFamily="34" charset="0"/>
              <a:buChar char="•"/>
            </a:pPr>
            <a:r>
              <a:rPr lang="de-CH" dirty="0"/>
              <a:t>Neue gesetzliche Rahmenbedingungen werden dazu führen, dass ein 1:1 Heizungsersatz eines fossilen Heizsystems nicht mehr so einfach möglich sein wird. </a:t>
            </a:r>
          </a:p>
          <a:p>
            <a:pPr marL="342900" indent="-342900">
              <a:buFont typeface="Arial" panose="020B0604020202020204" pitchFamily="34" charset="0"/>
              <a:buChar char="•"/>
            </a:pPr>
            <a:r>
              <a:rPr lang="de-CH" dirty="0"/>
              <a:t>Jedes Verbleiben bei einer fossilen Heizung ist eine </a:t>
            </a:r>
            <a:r>
              <a:rPr lang="de-CH" b="1" dirty="0"/>
              <a:t>verpasste Chance </a:t>
            </a:r>
            <a:r>
              <a:rPr lang="de-CH" dirty="0"/>
              <a:t>für die nächsten 20 Jahre.</a:t>
            </a:r>
          </a:p>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4</a:t>
            </a:fld>
            <a:endParaRPr lang="de-CH" dirty="0"/>
          </a:p>
        </p:txBody>
      </p:sp>
    </p:spTree>
    <p:extLst>
      <p:ext uri="{BB962C8B-B14F-4D97-AF65-F5344CB8AC3E}">
        <p14:creationId xmlns:p14="http://schemas.microsoft.com/office/powerpoint/2010/main" val="2115465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773113" y="1246188"/>
            <a:ext cx="5561012" cy="3127375"/>
          </a:xfrm>
        </p:spPr>
      </p:sp>
      <p:sp>
        <p:nvSpPr>
          <p:cNvPr id="3" name="Notizenplatzhalter 2"/>
          <p:cNvSpPr>
            <a:spLocks noGrp="1"/>
          </p:cNvSpPr>
          <p:nvPr>
            <p:ph type="body" idx="1"/>
          </p:nvPr>
        </p:nvSpPr>
        <p:spPr/>
        <p:txBody>
          <a:bodyPr/>
          <a:lstStyle/>
          <a:p>
            <a:pPr marL="342900" indent="-342900">
              <a:buFont typeface="Arial" panose="020B0604020202020204" pitchFamily="34" charset="0"/>
              <a:buChar char="•"/>
            </a:pPr>
            <a:r>
              <a:rPr lang="de-CH" b="1" dirty="0"/>
              <a:t>Über 50% (!) </a:t>
            </a:r>
            <a:r>
              <a:rPr lang="de-CH" dirty="0"/>
              <a:t>der Gebäudebesitzer prüfen keine Alternativen zum fossilen Heizsystem.</a:t>
            </a:r>
          </a:p>
          <a:p>
            <a:pPr marL="342900" indent="-342900">
              <a:buFont typeface="Arial" panose="020B0604020202020204" pitchFamily="34" charset="0"/>
              <a:buChar char="•"/>
            </a:pPr>
            <a:r>
              <a:rPr lang="de-CH" dirty="0"/>
              <a:t>Neue gesetzliche Rahmenbedingungen werden dazu führen, dass ein 1:1 Heizungsersatz eines fossilen Heizsystems nicht mehr so einfach möglich sein wird. </a:t>
            </a:r>
          </a:p>
          <a:p>
            <a:pPr marL="342900" indent="-342900">
              <a:buFont typeface="Arial" panose="020B0604020202020204" pitchFamily="34" charset="0"/>
              <a:buChar char="•"/>
            </a:pPr>
            <a:r>
              <a:rPr lang="de-CH" dirty="0"/>
              <a:t>Jedes Verbleiben bei einer fossilen Heizung ist eine </a:t>
            </a:r>
            <a:r>
              <a:rPr lang="de-CH" b="1" dirty="0"/>
              <a:t>verpasste Chance </a:t>
            </a:r>
            <a:r>
              <a:rPr lang="de-CH" dirty="0"/>
              <a:t>für die nächsten 20 Jahre.</a:t>
            </a:r>
          </a:p>
          <a:p>
            <a:endParaRPr lang="de-DE" dirty="0"/>
          </a:p>
        </p:txBody>
      </p:sp>
      <p:sp>
        <p:nvSpPr>
          <p:cNvPr id="4" name="Foliennummernplatzhalter 3"/>
          <p:cNvSpPr>
            <a:spLocks noGrp="1"/>
          </p:cNvSpPr>
          <p:nvPr>
            <p:ph type="sldNum" sz="quarter" idx="5"/>
          </p:nvPr>
        </p:nvSpPr>
        <p:spPr/>
        <p:txBody>
          <a:bodyPr/>
          <a:lstStyle/>
          <a:p>
            <a:fld id="{83C81C81-E364-4366-A610-2DB15FF98538}" type="slidenum">
              <a:rPr lang="de-CH" smtClean="0"/>
              <a:pPr/>
              <a:t>5</a:t>
            </a:fld>
            <a:endParaRPr lang="de-CH" dirty="0"/>
          </a:p>
        </p:txBody>
      </p:sp>
    </p:spTree>
    <p:extLst>
      <p:ext uri="{BB962C8B-B14F-4D97-AF65-F5344CB8AC3E}">
        <p14:creationId xmlns:p14="http://schemas.microsoft.com/office/powerpoint/2010/main" val="259214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83129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6BF4DBE0-AD4A-461A-B1E7-0920CA59DEAB}" type="slidenum">
              <a:rPr lang="de-CH" smtClean="0"/>
              <a:t>8</a:t>
            </a:fld>
            <a:endParaRPr lang="de-CH"/>
          </a:p>
        </p:txBody>
      </p:sp>
    </p:spTree>
    <p:extLst>
      <p:ext uri="{BB962C8B-B14F-4D97-AF65-F5344CB8AC3E}">
        <p14:creationId xmlns:p14="http://schemas.microsoft.com/office/powerpoint/2010/main" val="1802326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4DBE0-AD4A-461A-B1E7-0920CA59DEAB}" type="slidenum">
              <a:rPr kumimoji="0" lang="de-CH" sz="9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de-CH" sz="900" b="0" i="0" u="none" strike="noStrike" kern="1200" cap="none" spc="0" normalizeH="0" baseline="0" noProof="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10568436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6BF4DBE0-AD4A-461A-B1E7-0920CA59DEAB}" type="slidenum">
              <a:rPr lang="de-CH" smtClean="0"/>
              <a:t>10</a:t>
            </a:fld>
            <a:endParaRPr lang="de-CH"/>
          </a:p>
        </p:txBody>
      </p:sp>
    </p:spTree>
    <p:extLst>
      <p:ext uri="{BB962C8B-B14F-4D97-AF65-F5344CB8AC3E}">
        <p14:creationId xmlns:p14="http://schemas.microsoft.com/office/powerpoint/2010/main" val="82864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66738" y="1395413"/>
            <a:ext cx="6223000" cy="3500437"/>
          </a:xfrm>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6BF4DBE0-AD4A-461A-B1E7-0920CA59DEAB}" type="slidenum">
              <a:rPr lang="de-CH" smtClean="0"/>
              <a:t>11</a:t>
            </a:fld>
            <a:endParaRPr lang="de-CH"/>
          </a:p>
        </p:txBody>
      </p:sp>
    </p:spTree>
    <p:extLst>
      <p:ext uri="{BB962C8B-B14F-4D97-AF65-F5344CB8AC3E}">
        <p14:creationId xmlns:p14="http://schemas.microsoft.com/office/powerpoint/2010/main" val="33095589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Datumsplatzhalter 6"/>
          <p:cNvSpPr>
            <a:spLocks noGrp="1"/>
          </p:cNvSpPr>
          <p:nvPr>
            <p:ph type="dt" sz="half" idx="10"/>
          </p:nvPr>
        </p:nvSpPr>
        <p:spPr>
          <a:xfrm>
            <a:off x="627053" y="6062996"/>
            <a:ext cx="4460835" cy="199738"/>
          </a:xfrm>
        </p:spPr>
        <p:txBody>
          <a:bodyPr/>
          <a:lstStyle>
            <a:lvl1pPr>
              <a:defRPr sz="1300" cap="all" baseline="0"/>
            </a:lvl1pPr>
          </a:lstStyle>
          <a:p>
            <a:fld id="{9E924F12-5102-46BF-9AF2-24487EBC868C}" type="datetime1">
              <a:rPr lang="de-CH" smtClean="0"/>
              <a:t>06.02.2025</a:t>
            </a:fld>
            <a:endParaRPr lang="de-CH" dirty="0"/>
          </a:p>
        </p:txBody>
      </p:sp>
      <p:sp>
        <p:nvSpPr>
          <p:cNvPr id="9" name="Fußzeilenplatzhalter 8"/>
          <p:cNvSpPr>
            <a:spLocks noGrp="1"/>
          </p:cNvSpPr>
          <p:nvPr>
            <p:ph type="ftr" sz="quarter" idx="11"/>
          </p:nvPr>
        </p:nvSpPr>
        <p:spPr>
          <a:xfrm>
            <a:off x="622175" y="6453336"/>
            <a:ext cx="7872875" cy="144016"/>
          </a:xfrm>
        </p:spPr>
        <p:txBody>
          <a:bodyPr/>
          <a:lstStyle/>
          <a:p>
            <a:r>
              <a:rPr lang="de-CH" dirty="0"/>
              <a:t>Fusszeile (Ändern über «Einfügen &gt; Kopf- und Fusszeile»)</a:t>
            </a:r>
          </a:p>
        </p:txBody>
      </p:sp>
      <p:sp>
        <p:nvSpPr>
          <p:cNvPr id="10" name="Foliennummernplatzhalter 9"/>
          <p:cNvSpPr>
            <a:spLocks noGrp="1"/>
          </p:cNvSpPr>
          <p:nvPr>
            <p:ph type="sldNum" sz="quarter" idx="12"/>
          </p:nvPr>
        </p:nvSpPr>
        <p:spPr/>
        <p:txBody>
          <a:bodyPr/>
          <a:lstStyle/>
          <a:p>
            <a:fld id="{442AD375-037F-43D0-B059-5172DA06796A}" type="slidenum">
              <a:rPr lang="de-CH" smtClean="0"/>
              <a:pPr/>
              <a:t>‹Nr.›</a:t>
            </a:fld>
            <a:endParaRPr lang="de-CH" dirty="0"/>
          </a:p>
        </p:txBody>
      </p:sp>
      <p:pic>
        <p:nvPicPr>
          <p:cNvPr id="12" name="Grafik 11">
            <a:extLst>
              <a:ext uri="{FF2B5EF4-FFF2-40B4-BE49-F238E27FC236}">
                <a16:creationId xmlns:a16="http://schemas.microsoft.com/office/drawing/2014/main" id="{F8D52928-72E1-4FE3-AD47-49A71BCB271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7275223" y="5810380"/>
            <a:ext cx="4249126" cy="426113"/>
          </a:xfrm>
          <a:prstGeom prst="rect">
            <a:avLst/>
          </a:prstGeom>
        </p:spPr>
      </p:pic>
      <p:sp>
        <p:nvSpPr>
          <p:cNvPr id="20" name="Textplatzhalter 19">
            <a:extLst>
              <a:ext uri="{FF2B5EF4-FFF2-40B4-BE49-F238E27FC236}">
                <a16:creationId xmlns:a16="http://schemas.microsoft.com/office/drawing/2014/main" id="{A92172FC-9657-4458-82FF-A7DAB9E2AF8C}"/>
              </a:ext>
            </a:extLst>
          </p:cNvPr>
          <p:cNvSpPr>
            <a:spLocks noGrp="1"/>
          </p:cNvSpPr>
          <p:nvPr>
            <p:ph type="body" sz="quarter" idx="14" hasCustomPrompt="1"/>
          </p:nvPr>
        </p:nvSpPr>
        <p:spPr>
          <a:xfrm>
            <a:off x="633203" y="1328222"/>
            <a:ext cx="7335004" cy="555088"/>
          </a:xfrm>
          <a:blipFill dpi="0" rotWithShape="1">
            <a:blip r:embed="rId3" cstate="screen">
              <a:extLst>
                <a:ext uri="{28A0092B-C50C-407E-A947-70E740481C1C}">
                  <a14:useLocalDpi xmlns:a14="http://schemas.microsoft.com/office/drawing/2010/main"/>
                </a:ext>
              </a:extLst>
            </a:blip>
            <a:srcRect/>
            <a:stretch>
              <a:fillRect l="-17687" r="-17687"/>
            </a:stretch>
          </a:blipFill>
          <a:effectLst/>
        </p:spPr>
        <p:txBody>
          <a:bodyPr wrap="none" tIns="46800" anchor="b">
            <a:noAutofit/>
          </a:bodyPr>
          <a:lstStyle>
            <a:lvl1pPr>
              <a:defRPr sz="3300" cap="all" baseline="0">
                <a:solidFill>
                  <a:schemeClr val="accent2"/>
                </a:solidFill>
              </a:defRPr>
            </a:lvl1pPr>
            <a:lvl2pPr>
              <a:defRPr sz="3300" cap="all" baseline="0">
                <a:solidFill>
                  <a:schemeClr val="accent2"/>
                </a:solidFill>
              </a:defRPr>
            </a:lvl2pPr>
            <a:lvl3pPr>
              <a:defRPr sz="3300" cap="all" baseline="0">
                <a:solidFill>
                  <a:schemeClr val="accent2"/>
                </a:solidFill>
              </a:defRPr>
            </a:lvl3pPr>
            <a:lvl4pPr>
              <a:defRPr sz="3300" cap="all" baseline="0">
                <a:solidFill>
                  <a:schemeClr val="accent2"/>
                </a:solidFill>
              </a:defRPr>
            </a:lvl4pPr>
            <a:lvl5pPr>
              <a:defRPr sz="3300" cap="all" baseline="0">
                <a:solidFill>
                  <a:schemeClr val="accent2"/>
                </a:solidFill>
              </a:defRPr>
            </a:lvl5pPr>
          </a:lstStyle>
          <a:p>
            <a:pPr lvl="0"/>
            <a:r>
              <a:rPr lang="de-DE" dirty="0"/>
              <a:t>Untertitel</a:t>
            </a:r>
            <a:endParaRPr lang="de-CH" dirty="0"/>
          </a:p>
        </p:txBody>
      </p:sp>
      <p:sp>
        <p:nvSpPr>
          <p:cNvPr id="3" name="Titel 2">
            <a:extLst>
              <a:ext uri="{FF2B5EF4-FFF2-40B4-BE49-F238E27FC236}">
                <a16:creationId xmlns:a16="http://schemas.microsoft.com/office/drawing/2014/main" id="{C59E9AA3-AA8C-4C18-AA35-FF7B1B6EC764}"/>
              </a:ext>
            </a:extLst>
          </p:cNvPr>
          <p:cNvSpPr>
            <a:spLocks noGrp="1"/>
          </p:cNvSpPr>
          <p:nvPr>
            <p:ph type="title" hasCustomPrompt="1"/>
          </p:nvPr>
        </p:nvSpPr>
        <p:spPr>
          <a:xfrm>
            <a:off x="630392" y="636438"/>
            <a:ext cx="7337815" cy="555088"/>
          </a:xfrm>
          <a:blipFill dpi="0" rotWithShape="1">
            <a:blip r:embed="rId4"/>
            <a:srcRect/>
            <a:tile tx="0" ty="0" sx="100000" sy="100000" flip="none" algn="tl"/>
          </a:blipFill>
        </p:spPr>
        <p:txBody>
          <a:bodyPr>
            <a:noAutofit/>
          </a:bodyPr>
          <a:lstStyle>
            <a:lvl1pPr>
              <a:defRPr/>
            </a:lvl1pPr>
          </a:lstStyle>
          <a:p>
            <a:r>
              <a:rPr lang="de-DE" dirty="0"/>
              <a:t>Titel (Boxbreite anpassen)</a:t>
            </a:r>
            <a:endParaRPr lang="de-CH" dirty="0"/>
          </a:p>
        </p:txBody>
      </p:sp>
      <p:pic>
        <p:nvPicPr>
          <p:cNvPr id="14" name="Grafik 13">
            <a:extLst>
              <a:ext uri="{FF2B5EF4-FFF2-40B4-BE49-F238E27FC236}">
                <a16:creationId xmlns:a16="http://schemas.microsoft.com/office/drawing/2014/main" id="{23B0ECEA-5EA7-8D45-A37D-CD9E4BD4AA09}"/>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9126000" y="234000"/>
            <a:ext cx="2872800" cy="873810"/>
          </a:xfrm>
          <a:prstGeom prst="rect">
            <a:avLst/>
          </a:prstGeom>
        </p:spPr>
      </p:pic>
    </p:spTree>
    <p:extLst>
      <p:ext uri="{BB962C8B-B14F-4D97-AF65-F5344CB8AC3E}">
        <p14:creationId xmlns:p14="http://schemas.microsoft.com/office/powerpoint/2010/main" val="3891886669"/>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altsverzeichnis">
    <p:spTree>
      <p:nvGrpSpPr>
        <p:cNvPr id="1" name=""/>
        <p:cNvGrpSpPr/>
        <p:nvPr/>
      </p:nvGrpSpPr>
      <p:grpSpPr>
        <a:xfrm>
          <a:off x="0" y="0"/>
          <a:ext cx="0" cy="0"/>
          <a:chOff x="0" y="0"/>
          <a:chExt cx="0" cy="0"/>
        </a:xfrm>
      </p:grpSpPr>
      <p:sp>
        <p:nvSpPr>
          <p:cNvPr id="23" name="Inhaltsplatzhalter 22">
            <a:extLst>
              <a:ext uri="{FF2B5EF4-FFF2-40B4-BE49-F238E27FC236}">
                <a16:creationId xmlns:a16="http://schemas.microsoft.com/office/drawing/2014/main" id="{80061A87-F719-4745-B369-B6329E5236C6}"/>
              </a:ext>
            </a:extLst>
          </p:cNvPr>
          <p:cNvSpPr>
            <a:spLocks noGrp="1"/>
          </p:cNvSpPr>
          <p:nvPr>
            <p:ph sz="quarter" idx="28"/>
          </p:nvPr>
        </p:nvSpPr>
        <p:spPr>
          <a:xfrm>
            <a:off x="636588" y="2682875"/>
            <a:ext cx="5746750" cy="3597275"/>
          </a:xfrm>
        </p:spPr>
        <p:txBody>
          <a:bodyPr anchor="b"/>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2" name="Titel 1"/>
          <p:cNvSpPr>
            <a:spLocks noGrp="1"/>
          </p:cNvSpPr>
          <p:nvPr>
            <p:ph type="title" hasCustomPrompt="1"/>
          </p:nvPr>
        </p:nvSpPr>
        <p:spPr>
          <a:xfrm>
            <a:off x="630393" y="636438"/>
            <a:ext cx="3949158" cy="585866"/>
          </a:xfrm>
        </p:spPr>
        <p:txBody>
          <a:bodyPr/>
          <a:lstStyle>
            <a:lvl1pPr>
              <a:defRPr/>
            </a:lvl1pPr>
          </a:lstStyle>
          <a:p>
            <a:r>
              <a:rPr lang="de-CH" dirty="0"/>
              <a:t>Titel </a:t>
            </a:r>
            <a:r>
              <a:rPr lang="de-CH" dirty="0" err="1"/>
              <a:t>hinzfügen</a:t>
            </a:r>
            <a:endParaRPr lang="de-CH" dirty="0"/>
          </a:p>
        </p:txBody>
      </p:sp>
      <p:sp>
        <p:nvSpPr>
          <p:cNvPr id="6" name="Datumsplatzhalter 5"/>
          <p:cNvSpPr>
            <a:spLocks noGrp="1"/>
          </p:cNvSpPr>
          <p:nvPr>
            <p:ph type="dt" sz="half" idx="10"/>
          </p:nvPr>
        </p:nvSpPr>
        <p:spPr/>
        <p:txBody>
          <a:bodyPr/>
          <a:lstStyle/>
          <a:p>
            <a:fld id="{D9A3EA32-8454-4AF9-9212-C222BA617F73}" type="datetime1">
              <a:rPr lang="de-CH" smtClean="0"/>
              <a:t>06.02.2025</a:t>
            </a:fld>
            <a:endParaRPr lang="de-CH" dirty="0"/>
          </a:p>
        </p:txBody>
      </p:sp>
      <p:sp>
        <p:nvSpPr>
          <p:cNvPr id="7" name="Fußzeilenplatzhalter 6"/>
          <p:cNvSpPr>
            <a:spLocks noGrp="1"/>
          </p:cNvSpPr>
          <p:nvPr>
            <p:ph type="ftr" sz="quarter" idx="11"/>
          </p:nvPr>
        </p:nvSpPr>
        <p:spPr/>
        <p:txBody>
          <a:bodyPr/>
          <a:lstStyle/>
          <a:p>
            <a:r>
              <a:rPr lang="de-CH"/>
              <a:t>Fusszeile (Ändern über «Einfügen &gt; Kopf- und Fusszeile»)</a:t>
            </a:r>
            <a:endParaRPr lang="de-CH" dirty="0"/>
          </a:p>
        </p:txBody>
      </p:sp>
      <p:sp>
        <p:nvSpPr>
          <p:cNvPr id="8" name="Foliennummernplatzhalter 7"/>
          <p:cNvSpPr>
            <a:spLocks noGrp="1"/>
          </p:cNvSpPr>
          <p:nvPr>
            <p:ph type="sldNum" sz="quarter" idx="12"/>
          </p:nvPr>
        </p:nvSpPr>
        <p:spPr/>
        <p:txBody>
          <a:body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992492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Zwischentitel">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0" y="0"/>
            <a:ext cx="12192000" cy="6858000"/>
          </a:xfrm>
          <a:pattFill prst="lgCheck">
            <a:fgClr>
              <a:schemeClr val="bg1">
                <a:lumMod val="85000"/>
              </a:schemeClr>
            </a:fgClr>
            <a:bgClr>
              <a:schemeClr val="bg1"/>
            </a:bgClr>
          </a:pattFill>
        </p:spPr>
        <p:txBody>
          <a:bodyPr tIns="1800000" anchor="ctr"/>
          <a:lstStyle>
            <a:lvl1pPr algn="ctr">
              <a:defRPr sz="1200"/>
            </a:lvl1pPr>
          </a:lstStyle>
          <a:p>
            <a:r>
              <a:rPr lang="de-CH" dirty="0"/>
              <a:t>Bild durch «Drag &amp; Drop» in den Bildplatzhalter ziehen</a:t>
            </a:r>
          </a:p>
        </p:txBody>
      </p:sp>
      <p:sp>
        <p:nvSpPr>
          <p:cNvPr id="2" name="Titel 1"/>
          <p:cNvSpPr>
            <a:spLocks noGrp="1"/>
          </p:cNvSpPr>
          <p:nvPr>
            <p:ph type="title" hasCustomPrompt="1"/>
          </p:nvPr>
        </p:nvSpPr>
        <p:spPr>
          <a:xfrm>
            <a:off x="626989" y="3068960"/>
            <a:ext cx="6666248" cy="585866"/>
          </a:xfrm>
        </p:spPr>
        <p:txBody>
          <a:bodyPr/>
          <a:lstStyle>
            <a:lvl1pPr>
              <a:defRPr/>
            </a:lvl1pPr>
          </a:lstStyle>
          <a:p>
            <a:r>
              <a:rPr lang="de-CH" dirty="0"/>
              <a:t>Zwischentitel Hinzufügen</a:t>
            </a:r>
          </a:p>
        </p:txBody>
      </p:sp>
      <p:sp>
        <p:nvSpPr>
          <p:cNvPr id="7" name="Datumsplatzhalter 6"/>
          <p:cNvSpPr>
            <a:spLocks noGrp="1"/>
          </p:cNvSpPr>
          <p:nvPr>
            <p:ph type="dt" sz="half" idx="10"/>
          </p:nvPr>
        </p:nvSpPr>
        <p:spPr/>
        <p:txBody>
          <a:bodyPr/>
          <a:lstStyle/>
          <a:p>
            <a:fld id="{56E2301E-3640-439E-BC88-3ECC0B5572A4}" type="datetime1">
              <a:rPr lang="de-CH" smtClean="0"/>
              <a:t>06.02.2025</a:t>
            </a:fld>
            <a:endParaRPr lang="de-CH" dirty="0"/>
          </a:p>
        </p:txBody>
      </p:sp>
      <p:sp>
        <p:nvSpPr>
          <p:cNvPr id="8" name="Fußzeilenplatzhalter 7"/>
          <p:cNvSpPr>
            <a:spLocks noGrp="1"/>
          </p:cNvSpPr>
          <p:nvPr>
            <p:ph type="ftr" sz="quarter" idx="11"/>
          </p:nvPr>
        </p:nvSpPr>
        <p:spPr/>
        <p:txBody>
          <a:bodyPr/>
          <a:lstStyle/>
          <a:p>
            <a:r>
              <a:rPr lang="de-CH"/>
              <a:t>Fusszeile (Ändern über «Einfügen &gt; Kopf- und Fusszeile»)</a:t>
            </a:r>
            <a:endParaRPr lang="de-CH" dirty="0"/>
          </a:p>
        </p:txBody>
      </p:sp>
      <p:sp>
        <p:nvSpPr>
          <p:cNvPr id="9" name="Foliennummernplatzhalter 8"/>
          <p:cNvSpPr>
            <a:spLocks noGrp="1"/>
          </p:cNvSpPr>
          <p:nvPr>
            <p:ph type="sldNum" sz="quarter" idx="12"/>
          </p:nvPr>
        </p:nvSpPr>
        <p:spPr/>
        <p:txBody>
          <a:body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4008597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27055" y="1844824"/>
            <a:ext cx="10941554" cy="4452465"/>
          </a:xfrm>
        </p:spPr>
        <p:txBody>
          <a:bodyPr/>
          <a:lstStyle>
            <a:lvl1pPr marL="0" marR="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lvl1pPr>
            <a:lvl2pPr marL="174625" marR="0"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2pPr>
            <a:lvl3pPr marL="360363" marR="0" indent="-185738"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3pPr>
            <a:lvl4pPr marL="534988" marR="0"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4pPr>
            <a:lvl5pPr marL="719138" marR="0" indent="-184150"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lvl5pPr>
          </a:lstStyle>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Textmasterformat bearbeiten</a:t>
            </a:r>
          </a:p>
          <a:p>
            <a:pPr marL="174625" marR="0" lvl="1"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Zweite Ebene</a:t>
            </a:r>
          </a:p>
          <a:p>
            <a:pPr marL="360363" marR="0" lvl="2" indent="-185738"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Dritte Ebene</a:t>
            </a:r>
          </a:p>
          <a:p>
            <a:pPr marL="534988" marR="0" lvl="3" indent="-174625"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Vierte Ebene</a:t>
            </a:r>
          </a:p>
          <a:p>
            <a:pPr marL="719138" marR="0" lvl="4" indent="-184150" algn="l" defTabSz="914400" rtl="0" eaLnBrk="1" fontAlgn="auto" latinLnBrk="0" hangingPunct="1">
              <a:lnSpc>
                <a:spcPct val="114000"/>
              </a:lnSpc>
              <a:spcBef>
                <a:spcPts val="0"/>
              </a:spcBef>
              <a:spcAft>
                <a:spcPts val="0"/>
              </a:spcAft>
              <a:buClrTx/>
              <a:buSzTx/>
              <a:buFont typeface="Segoe UI Symbol" panose="020B0502040204020203" pitchFamily="34" charset="0"/>
              <a:buChar char="╺"/>
              <a:tabLst/>
              <a:defRPr/>
            </a:pPr>
            <a:r>
              <a:rPr kumimoji="0" lang="de-CH" sz="2000" b="0" i="0" u="none" strike="noStrike" kern="1200" cap="none" spc="0" normalizeH="0" baseline="0" noProof="0" dirty="0">
                <a:ln>
                  <a:noFill/>
                </a:ln>
                <a:solidFill>
                  <a:prstClr val="black"/>
                </a:solidFill>
                <a:effectLst/>
                <a:uLnTx/>
                <a:uFillTx/>
                <a:latin typeface="+mn-lt"/>
                <a:ea typeface="+mn-ea"/>
                <a:cs typeface="+mn-cs"/>
              </a:rPr>
              <a:t>Fünfte Ebene</a:t>
            </a:r>
          </a:p>
          <a:p>
            <a:pPr lvl="0"/>
            <a:endParaRPr lang="de-CH" dirty="0"/>
          </a:p>
        </p:txBody>
      </p:sp>
      <p:sp>
        <p:nvSpPr>
          <p:cNvPr id="7" name="Datumsplatzhalter 6"/>
          <p:cNvSpPr>
            <a:spLocks noGrp="1"/>
          </p:cNvSpPr>
          <p:nvPr>
            <p:ph type="dt" sz="half" idx="10"/>
          </p:nvPr>
        </p:nvSpPr>
        <p:spPr>
          <a:xfrm>
            <a:off x="627054" y="6453336"/>
            <a:ext cx="1513384" cy="144016"/>
          </a:xfrm>
        </p:spPr>
        <p:txBody>
          <a:bodyPr/>
          <a:lstStyle/>
          <a:p>
            <a:fld id="{2B3F89DA-B913-472B-9457-BDF0C9F29B02}" type="datetime1">
              <a:rPr lang="de-CH" smtClean="0"/>
              <a:t>06.02.2025</a:t>
            </a:fld>
            <a:endParaRPr lang="de-CH" dirty="0"/>
          </a:p>
        </p:txBody>
      </p:sp>
      <p:sp>
        <p:nvSpPr>
          <p:cNvPr id="8" name="Fußzeilenplatzhalter 7"/>
          <p:cNvSpPr>
            <a:spLocks noGrp="1"/>
          </p:cNvSpPr>
          <p:nvPr>
            <p:ph type="ftr" sz="quarter" idx="11"/>
          </p:nvPr>
        </p:nvSpPr>
        <p:spPr/>
        <p:txBody>
          <a:bodyPr/>
          <a:lstStyle/>
          <a:p>
            <a:r>
              <a:rPr lang="de-CH"/>
              <a:t>Fusszeile (Ändern über «Einfügen &gt; Kopf- und Fusszeile»)</a:t>
            </a:r>
            <a:endParaRPr lang="de-CH" dirty="0"/>
          </a:p>
        </p:txBody>
      </p:sp>
      <p:sp>
        <p:nvSpPr>
          <p:cNvPr id="9" name="Foliennummernplatzhalter 8"/>
          <p:cNvSpPr>
            <a:spLocks noGrp="1"/>
          </p:cNvSpPr>
          <p:nvPr>
            <p:ph type="sldNum" sz="quarter" idx="12"/>
          </p:nvPr>
        </p:nvSpPr>
        <p:spPr>
          <a:xfrm>
            <a:off x="10839670" y="6453336"/>
            <a:ext cx="745299" cy="144016"/>
          </a:xfrm>
        </p:spPr>
        <p:txBody>
          <a:bodyPr/>
          <a:lstStyle/>
          <a:p>
            <a:fld id="{442AD375-037F-43D0-B059-5172DA06796A}" type="slidenum">
              <a:rPr lang="de-CH" smtClean="0"/>
              <a:pPr/>
              <a:t>‹Nr.›</a:t>
            </a:fld>
            <a:endParaRPr lang="de-CH" dirty="0"/>
          </a:p>
        </p:txBody>
      </p:sp>
      <p:sp>
        <p:nvSpPr>
          <p:cNvPr id="6" name="Titel 5">
            <a:extLst>
              <a:ext uri="{FF2B5EF4-FFF2-40B4-BE49-F238E27FC236}">
                <a16:creationId xmlns:a16="http://schemas.microsoft.com/office/drawing/2014/main" id="{570A25A2-0A17-4222-AD67-B15C14E1B726}"/>
              </a:ext>
            </a:extLst>
          </p:cNvPr>
          <p:cNvSpPr>
            <a:spLocks noGrp="1"/>
          </p:cNvSpPr>
          <p:nvPr>
            <p:ph type="title" hasCustomPrompt="1"/>
          </p:nvPr>
        </p:nvSpPr>
        <p:spPr>
          <a:xfrm>
            <a:off x="630393" y="636438"/>
            <a:ext cx="4272965" cy="585866"/>
          </a:xfrm>
        </p:spPr>
        <p:txBody>
          <a:bodyPr/>
          <a:lstStyle>
            <a:lvl1pPr>
              <a:defRPr/>
            </a:lvl1pPr>
          </a:lstStyle>
          <a:p>
            <a:r>
              <a:rPr lang="de-DE" dirty="0"/>
              <a:t>Titel Hinzufügen</a:t>
            </a:r>
            <a:endParaRPr lang="de-CH" dirty="0"/>
          </a:p>
        </p:txBody>
      </p:sp>
    </p:spTree>
    <p:extLst>
      <p:ext uri="{BB962C8B-B14F-4D97-AF65-F5344CB8AC3E}">
        <p14:creationId xmlns:p14="http://schemas.microsoft.com/office/powerpoint/2010/main" val="479570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3" name="Inhaltsplatzhalter 2"/>
          <p:cNvSpPr>
            <a:spLocks noGrp="1"/>
          </p:cNvSpPr>
          <p:nvPr>
            <p:ph sz="half" idx="1" hasCustomPrompt="1"/>
          </p:nvPr>
        </p:nvSpPr>
        <p:spPr>
          <a:xfrm>
            <a:off x="627054" y="1825625"/>
            <a:ext cx="5220000" cy="4351338"/>
          </a:xfrm>
        </p:spPr>
        <p:txBody>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4" name="Inhaltsplatzhalter 3"/>
          <p:cNvSpPr>
            <a:spLocks noGrp="1"/>
          </p:cNvSpPr>
          <p:nvPr>
            <p:ph sz="half" idx="2" hasCustomPrompt="1"/>
          </p:nvPr>
        </p:nvSpPr>
        <p:spPr>
          <a:xfrm>
            <a:off x="6313328" y="1825625"/>
            <a:ext cx="5220000" cy="4351338"/>
          </a:xfrm>
        </p:spPr>
        <p:txBody>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8" name="Datumsplatzhalter 7"/>
          <p:cNvSpPr>
            <a:spLocks noGrp="1"/>
          </p:cNvSpPr>
          <p:nvPr>
            <p:ph type="dt" sz="half" idx="10"/>
          </p:nvPr>
        </p:nvSpPr>
        <p:spPr/>
        <p:txBody>
          <a:bodyPr/>
          <a:lstStyle/>
          <a:p>
            <a:fld id="{494879E2-CE0C-4400-B7F0-C3E4A7BAF21A}" type="datetime1">
              <a:rPr lang="de-CH" smtClean="0"/>
              <a:t>06.02.2025</a:t>
            </a:fld>
            <a:endParaRPr lang="de-CH" dirty="0"/>
          </a:p>
        </p:txBody>
      </p:sp>
      <p:sp>
        <p:nvSpPr>
          <p:cNvPr id="9" name="Fußzeilenplatzhalter 8"/>
          <p:cNvSpPr>
            <a:spLocks noGrp="1"/>
          </p:cNvSpPr>
          <p:nvPr>
            <p:ph type="ftr" sz="quarter" idx="11"/>
          </p:nvPr>
        </p:nvSpPr>
        <p:spPr/>
        <p:txBody>
          <a:bodyPr/>
          <a:lstStyle/>
          <a:p>
            <a:r>
              <a:rPr lang="de-CH"/>
              <a:t>Fusszeile (Ändern über «Einfügen &gt; Kopf- und Fusszeile»)</a:t>
            </a:r>
            <a:endParaRPr lang="de-CH" dirty="0"/>
          </a:p>
        </p:txBody>
      </p:sp>
      <p:sp>
        <p:nvSpPr>
          <p:cNvPr id="10" name="Foliennummernplatzhalter 9"/>
          <p:cNvSpPr>
            <a:spLocks noGrp="1"/>
          </p:cNvSpPr>
          <p:nvPr>
            <p:ph type="sldNum" sz="quarter" idx="12"/>
          </p:nvPr>
        </p:nvSpPr>
        <p:spPr/>
        <p:txBody>
          <a:body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3318625855"/>
      </p:ext>
    </p:extLst>
  </p:cSld>
  <p:clrMapOvr>
    <a:masterClrMapping/>
  </p:clrMapOvr>
  <p:extLst>
    <p:ext uri="{DCECCB84-F9BA-43D5-87BE-67443E8EF086}">
      <p15:sldGuideLst xmlns:p15="http://schemas.microsoft.com/office/powerpoint/2012/main">
        <p15:guide id="1"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halt und Bil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3" name="Inhaltsplatzhalter 2"/>
          <p:cNvSpPr>
            <a:spLocks noGrp="1"/>
          </p:cNvSpPr>
          <p:nvPr>
            <p:ph sz="half" idx="1" hasCustomPrompt="1"/>
          </p:nvPr>
        </p:nvSpPr>
        <p:spPr>
          <a:xfrm>
            <a:off x="627054" y="2736526"/>
            <a:ext cx="5108906" cy="3440437"/>
          </a:xfrm>
        </p:spPr>
        <p:txBody>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8" name="Datumsplatzhalter 7"/>
          <p:cNvSpPr>
            <a:spLocks noGrp="1"/>
          </p:cNvSpPr>
          <p:nvPr>
            <p:ph type="dt" sz="half" idx="10"/>
          </p:nvPr>
        </p:nvSpPr>
        <p:spPr/>
        <p:txBody>
          <a:bodyPr/>
          <a:lstStyle/>
          <a:p>
            <a:fld id="{76CF122D-C5B7-46F2-A877-37247E9D4516}" type="datetime1">
              <a:rPr lang="de-CH" smtClean="0"/>
              <a:t>06.02.2025</a:t>
            </a:fld>
            <a:endParaRPr lang="de-CH" dirty="0"/>
          </a:p>
        </p:txBody>
      </p:sp>
      <p:sp>
        <p:nvSpPr>
          <p:cNvPr id="9" name="Fußzeilenplatzhalter 8"/>
          <p:cNvSpPr>
            <a:spLocks noGrp="1"/>
          </p:cNvSpPr>
          <p:nvPr>
            <p:ph type="ftr" sz="quarter" idx="11"/>
          </p:nvPr>
        </p:nvSpPr>
        <p:spPr/>
        <p:txBody>
          <a:bodyPr/>
          <a:lstStyle/>
          <a:p>
            <a:r>
              <a:rPr lang="de-CH"/>
              <a:t>Fusszeile (Ändern über «Einfügen &gt; Kopf- und Fusszeile»)</a:t>
            </a:r>
            <a:endParaRPr lang="de-CH" dirty="0"/>
          </a:p>
        </p:txBody>
      </p:sp>
      <p:sp>
        <p:nvSpPr>
          <p:cNvPr id="10" name="Foliennummernplatzhalter 9"/>
          <p:cNvSpPr>
            <a:spLocks noGrp="1"/>
          </p:cNvSpPr>
          <p:nvPr>
            <p:ph type="sldNum" sz="quarter" idx="12"/>
          </p:nvPr>
        </p:nvSpPr>
        <p:spPr/>
        <p:txBody>
          <a:bodyPr/>
          <a:lstStyle/>
          <a:p>
            <a:fld id="{442AD375-037F-43D0-B059-5172DA06796A}" type="slidenum">
              <a:rPr lang="de-CH" smtClean="0"/>
              <a:pPr/>
              <a:t>‹Nr.›</a:t>
            </a:fld>
            <a:endParaRPr lang="de-CH" dirty="0"/>
          </a:p>
        </p:txBody>
      </p:sp>
      <p:sp>
        <p:nvSpPr>
          <p:cNvPr id="11" name="Bildplatzhalter 4">
            <a:extLst>
              <a:ext uri="{FF2B5EF4-FFF2-40B4-BE49-F238E27FC236}">
                <a16:creationId xmlns:a16="http://schemas.microsoft.com/office/drawing/2014/main" id="{062C0B14-815D-4372-AB9A-F3AE10BCDDF9}"/>
              </a:ext>
            </a:extLst>
          </p:cNvPr>
          <p:cNvSpPr>
            <a:spLocks noGrp="1"/>
          </p:cNvSpPr>
          <p:nvPr>
            <p:ph type="pic" sz="quarter" idx="13"/>
          </p:nvPr>
        </p:nvSpPr>
        <p:spPr>
          <a:xfrm>
            <a:off x="6096000" y="648"/>
            <a:ext cx="6096000" cy="6857351"/>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a:p>
        </p:txBody>
      </p:sp>
    </p:spTree>
    <p:extLst>
      <p:ext uri="{BB962C8B-B14F-4D97-AF65-F5344CB8AC3E}">
        <p14:creationId xmlns:p14="http://schemas.microsoft.com/office/powerpoint/2010/main" val="2464708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und Bil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7" name="Datumsplatzhalter 6"/>
          <p:cNvSpPr>
            <a:spLocks noGrp="1"/>
          </p:cNvSpPr>
          <p:nvPr>
            <p:ph type="dt" sz="half" idx="10"/>
          </p:nvPr>
        </p:nvSpPr>
        <p:spPr/>
        <p:txBody>
          <a:bodyPr/>
          <a:lstStyle/>
          <a:p>
            <a:fld id="{BE22B068-0D05-4CE9-9C0E-D34209EE8874}" type="datetime1">
              <a:rPr lang="de-CH" smtClean="0"/>
              <a:t>06.02.2025</a:t>
            </a:fld>
            <a:endParaRPr lang="de-CH" dirty="0"/>
          </a:p>
        </p:txBody>
      </p:sp>
      <p:sp>
        <p:nvSpPr>
          <p:cNvPr id="8" name="Fußzeilenplatzhalter 7"/>
          <p:cNvSpPr>
            <a:spLocks noGrp="1"/>
          </p:cNvSpPr>
          <p:nvPr>
            <p:ph type="ftr" sz="quarter" idx="11"/>
          </p:nvPr>
        </p:nvSpPr>
        <p:spPr/>
        <p:txBody>
          <a:bodyPr/>
          <a:lstStyle/>
          <a:p>
            <a:r>
              <a:rPr lang="de-CH"/>
              <a:t>Fusszeile (Ändern über «Einfügen &gt; Kopf- und Fusszeile»)</a:t>
            </a:r>
            <a:endParaRPr lang="de-CH" dirty="0"/>
          </a:p>
        </p:txBody>
      </p:sp>
      <p:sp>
        <p:nvSpPr>
          <p:cNvPr id="9" name="Foliennummernplatzhalter 8"/>
          <p:cNvSpPr>
            <a:spLocks noGrp="1"/>
          </p:cNvSpPr>
          <p:nvPr>
            <p:ph type="sldNum" sz="quarter" idx="12"/>
          </p:nvPr>
        </p:nvSpPr>
        <p:spPr/>
        <p:txBody>
          <a:bodyPr/>
          <a:lstStyle/>
          <a:p>
            <a:fld id="{442AD375-037F-43D0-B059-5172DA06796A}" type="slidenum">
              <a:rPr lang="de-CH" smtClean="0"/>
              <a:pPr/>
              <a:t>‹Nr.›</a:t>
            </a:fld>
            <a:endParaRPr lang="de-CH" dirty="0"/>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p:nvPr>
        </p:nvSpPr>
        <p:spPr>
          <a:xfrm>
            <a:off x="627053" y="1825625"/>
            <a:ext cx="10893155" cy="4351338"/>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a:p>
        </p:txBody>
      </p:sp>
    </p:spTree>
    <p:extLst>
      <p:ext uri="{BB962C8B-B14F-4D97-AF65-F5344CB8AC3E}">
        <p14:creationId xmlns:p14="http://schemas.microsoft.com/office/powerpoint/2010/main" val="2451753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30393" y="636438"/>
            <a:ext cx="4272965" cy="585866"/>
          </a:xfrm>
        </p:spPr>
        <p:txBody>
          <a:bodyPr/>
          <a:lstStyle>
            <a:lvl1pPr>
              <a:defRPr/>
            </a:lvl1pPr>
          </a:lstStyle>
          <a:p>
            <a:r>
              <a:rPr lang="de-CH" dirty="0"/>
              <a:t>Titel hinzufügen</a:t>
            </a:r>
          </a:p>
        </p:txBody>
      </p:sp>
      <p:sp>
        <p:nvSpPr>
          <p:cNvPr id="6" name="Datumsplatzhalter 5"/>
          <p:cNvSpPr>
            <a:spLocks noGrp="1"/>
          </p:cNvSpPr>
          <p:nvPr>
            <p:ph type="dt" sz="half" idx="10"/>
          </p:nvPr>
        </p:nvSpPr>
        <p:spPr/>
        <p:txBody>
          <a:bodyPr/>
          <a:lstStyle/>
          <a:p>
            <a:fld id="{0779A5A3-DCE5-40A2-8864-9BABAE3F6396}" type="datetime1">
              <a:rPr lang="de-CH" smtClean="0"/>
              <a:t>06.02.2025</a:t>
            </a:fld>
            <a:endParaRPr lang="de-CH" dirty="0"/>
          </a:p>
        </p:txBody>
      </p:sp>
      <p:sp>
        <p:nvSpPr>
          <p:cNvPr id="7" name="Fußzeilenplatzhalter 6"/>
          <p:cNvSpPr>
            <a:spLocks noGrp="1"/>
          </p:cNvSpPr>
          <p:nvPr>
            <p:ph type="ftr" sz="quarter" idx="11"/>
          </p:nvPr>
        </p:nvSpPr>
        <p:spPr/>
        <p:txBody>
          <a:bodyPr/>
          <a:lstStyle/>
          <a:p>
            <a:r>
              <a:rPr lang="de-CH"/>
              <a:t>Fusszeile (Ändern über «Einfügen &gt; Kopf- und Fusszeile»)</a:t>
            </a:r>
            <a:endParaRPr lang="de-CH" dirty="0"/>
          </a:p>
        </p:txBody>
      </p:sp>
      <p:sp>
        <p:nvSpPr>
          <p:cNvPr id="8" name="Foliennummernplatzhalter 7"/>
          <p:cNvSpPr>
            <a:spLocks noGrp="1"/>
          </p:cNvSpPr>
          <p:nvPr>
            <p:ph type="sldNum" sz="quarter" idx="12"/>
          </p:nvPr>
        </p:nvSpPr>
        <p:spPr/>
        <p:txBody>
          <a:body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3837984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D152757-9812-4467-89A3-36F4B52AB0DE}" type="datetime1">
              <a:rPr lang="de-CH" smtClean="0"/>
              <a:t>06.02.2025</a:t>
            </a:fld>
            <a:endParaRPr lang="de-CH" dirty="0"/>
          </a:p>
        </p:txBody>
      </p:sp>
      <p:sp>
        <p:nvSpPr>
          <p:cNvPr id="6" name="Fußzeilenplatzhalter 5"/>
          <p:cNvSpPr>
            <a:spLocks noGrp="1"/>
          </p:cNvSpPr>
          <p:nvPr>
            <p:ph type="ftr" sz="quarter" idx="11"/>
          </p:nvPr>
        </p:nvSpPr>
        <p:spPr/>
        <p:txBody>
          <a:bodyPr/>
          <a:lstStyle/>
          <a:p>
            <a:r>
              <a:rPr lang="de-CH"/>
              <a:t>Fusszeile (Ändern über «Einfügen &gt; Kopf- und Fusszeile»)</a:t>
            </a:r>
            <a:endParaRPr lang="de-CH" dirty="0"/>
          </a:p>
        </p:txBody>
      </p:sp>
      <p:sp>
        <p:nvSpPr>
          <p:cNvPr id="7" name="Foliennummernplatzhalter 6"/>
          <p:cNvSpPr>
            <a:spLocks noGrp="1"/>
          </p:cNvSpPr>
          <p:nvPr>
            <p:ph type="sldNum" sz="quarter" idx="12"/>
          </p:nvPr>
        </p:nvSpPr>
        <p:spPr/>
        <p:txBody>
          <a:body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4005446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30393" y="636438"/>
            <a:ext cx="4027064" cy="555088"/>
          </a:xfrm>
          <a:prstGeom prst="rect">
            <a:avLst/>
          </a:prstGeom>
          <a:blipFill>
            <a:blip r:embed="rId11" cstate="screen">
              <a:extLst>
                <a:ext uri="{28A0092B-C50C-407E-A947-70E740481C1C}">
                  <a14:useLocalDpi xmlns:a14="http://schemas.microsoft.com/office/drawing/2010/main"/>
                </a:ext>
              </a:extLst>
            </a:blip>
            <a:stretch>
              <a:fillRect/>
            </a:stretch>
          </a:blipFill>
        </p:spPr>
        <p:txBody>
          <a:bodyPr vert="horz" wrap="none" lIns="0" tIns="46800" rIns="0" bIns="0" rtlCol="0" anchor="t">
            <a:spAutoFit/>
          </a:bodyPr>
          <a:lstStyle/>
          <a:p>
            <a:r>
              <a:rPr lang="de-CH" dirty="0"/>
              <a:t>Titel hinzufügen</a:t>
            </a:r>
          </a:p>
        </p:txBody>
      </p:sp>
      <p:sp>
        <p:nvSpPr>
          <p:cNvPr id="3" name="Textplatzhalter 2"/>
          <p:cNvSpPr>
            <a:spLocks noGrp="1"/>
          </p:cNvSpPr>
          <p:nvPr>
            <p:ph type="body" idx="1"/>
          </p:nvPr>
        </p:nvSpPr>
        <p:spPr>
          <a:xfrm>
            <a:off x="627055" y="1700808"/>
            <a:ext cx="10894180" cy="4464496"/>
          </a:xfrm>
          <a:prstGeom prst="rect">
            <a:avLst/>
          </a:prstGeom>
        </p:spPr>
        <p:txBody>
          <a:bodyPr vert="horz" lIns="0" tIns="0" rIns="0" bIns="0" rtlCol="0">
            <a:noAutofit/>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4" name="Datumsplatzhalter 3"/>
          <p:cNvSpPr>
            <a:spLocks noGrp="1"/>
          </p:cNvSpPr>
          <p:nvPr>
            <p:ph type="dt" sz="half" idx="2"/>
          </p:nvPr>
        </p:nvSpPr>
        <p:spPr>
          <a:xfrm>
            <a:off x="627054" y="6453336"/>
            <a:ext cx="1513384" cy="144016"/>
          </a:xfrm>
          <a:prstGeom prst="rect">
            <a:avLst/>
          </a:prstGeom>
        </p:spPr>
        <p:txBody>
          <a:bodyPr vert="horz" lIns="0" tIns="0" rIns="0" bIns="0" rtlCol="0" anchor="t" anchorCtr="0"/>
          <a:lstStyle>
            <a:lvl1pPr algn="l">
              <a:defRPr sz="1000">
                <a:solidFill>
                  <a:schemeClr val="tx1"/>
                </a:solidFill>
              </a:defRPr>
            </a:lvl1pPr>
          </a:lstStyle>
          <a:p>
            <a:fld id="{020DFECB-9671-4DDC-82B2-7F52FA5FF010}" type="datetime1">
              <a:rPr lang="de-CH" smtClean="0"/>
              <a:t>06.02.2025</a:t>
            </a:fld>
            <a:endParaRPr lang="de-CH" dirty="0"/>
          </a:p>
        </p:txBody>
      </p:sp>
      <p:sp>
        <p:nvSpPr>
          <p:cNvPr id="5" name="Fußzeilenplatzhalter 4"/>
          <p:cNvSpPr>
            <a:spLocks noGrp="1"/>
          </p:cNvSpPr>
          <p:nvPr>
            <p:ph type="ftr" sz="quarter" idx="3"/>
          </p:nvPr>
        </p:nvSpPr>
        <p:spPr>
          <a:xfrm>
            <a:off x="2543605" y="6453336"/>
            <a:ext cx="7872875" cy="144016"/>
          </a:xfrm>
          <a:prstGeom prst="rect">
            <a:avLst/>
          </a:prstGeom>
        </p:spPr>
        <p:txBody>
          <a:bodyPr vert="horz" lIns="0" tIns="0" rIns="0" bIns="0" rtlCol="0" anchor="t" anchorCtr="0"/>
          <a:lstStyle>
            <a:lvl1pPr algn="l">
              <a:defRPr sz="1000">
                <a:solidFill>
                  <a:schemeClr val="tx1"/>
                </a:solidFill>
              </a:defRPr>
            </a:lvl1pPr>
          </a:lstStyle>
          <a:p>
            <a:r>
              <a:rPr lang="de-CH"/>
              <a:t>Fusszeile (Ändern über «Einfügen &gt; Kopf- und Fusszeile»)</a:t>
            </a:r>
            <a:endParaRPr lang="de-CH" dirty="0"/>
          </a:p>
        </p:txBody>
      </p:sp>
      <p:sp>
        <p:nvSpPr>
          <p:cNvPr id="6" name="Foliennummernplatzhalter 5"/>
          <p:cNvSpPr>
            <a:spLocks noGrp="1"/>
          </p:cNvSpPr>
          <p:nvPr>
            <p:ph type="sldNum" sz="quarter" idx="4"/>
          </p:nvPr>
        </p:nvSpPr>
        <p:spPr>
          <a:xfrm>
            <a:off x="10775108" y="6453336"/>
            <a:ext cx="745299" cy="144016"/>
          </a:xfrm>
          <a:prstGeom prst="rect">
            <a:avLst/>
          </a:prstGeom>
        </p:spPr>
        <p:txBody>
          <a:bodyPr vert="horz" lIns="0" tIns="0" rIns="0" bIns="0" rtlCol="0" anchor="t" anchorCtr="0"/>
          <a:lstStyle>
            <a:lvl1pPr algn="r">
              <a:defRPr sz="1000">
                <a:solidFill>
                  <a:schemeClr val="tx1"/>
                </a:solidFill>
              </a:defRPr>
            </a:lvl1p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658" r:id="rId1"/>
    <p:sldLayoutId id="2147483668" r:id="rId2"/>
    <p:sldLayoutId id="2147483667" r:id="rId3"/>
    <p:sldLayoutId id="2147483659" r:id="rId4"/>
    <p:sldLayoutId id="2147483661" r:id="rId5"/>
    <p:sldLayoutId id="2147483666" r:id="rId6"/>
    <p:sldLayoutId id="2147483665" r:id="rId7"/>
    <p:sldLayoutId id="2147483663" r:id="rId8"/>
    <p:sldLayoutId id="2147483664" r:id="rId9"/>
  </p:sldLayoutIdLst>
  <p:hf hdr="0" ftr="0" dt="0"/>
  <p:txStyles>
    <p:titleStyle>
      <a:lvl1pPr algn="l" defTabSz="914400" rtl="0" eaLnBrk="1" latinLnBrk="0" hangingPunct="1">
        <a:lnSpc>
          <a:spcPct val="100000"/>
        </a:lnSpc>
        <a:spcBef>
          <a:spcPct val="0"/>
        </a:spcBef>
        <a:buNone/>
        <a:defRPr sz="3300" b="0" kern="1200" cap="all" baseline="0">
          <a:solidFill>
            <a:schemeClr val="accent1"/>
          </a:solidFill>
          <a:latin typeface="+mj-lt"/>
          <a:ea typeface="+mj-ea"/>
          <a:cs typeface="+mj-cs"/>
        </a:defRPr>
      </a:lvl1pPr>
    </p:titleStyle>
    <p:bodyStyle>
      <a:lvl1pPr marL="0" indent="0" algn="l" defTabSz="914400" rtl="0" eaLnBrk="1" latinLnBrk="0" hangingPunct="1">
        <a:lnSpc>
          <a:spcPct val="114000"/>
        </a:lnSpc>
        <a:spcBef>
          <a:spcPts val="0"/>
        </a:spcBef>
        <a:buFont typeface="Arial" panose="020B0604020202020204" pitchFamily="34" charset="0"/>
        <a:buNone/>
        <a:defRPr sz="2000" b="0" kern="1200">
          <a:solidFill>
            <a:schemeClr val="tx1"/>
          </a:solidFill>
          <a:latin typeface="+mn-lt"/>
          <a:ea typeface="+mn-ea"/>
          <a:cs typeface="+mn-cs"/>
        </a:defRPr>
      </a:lvl1pPr>
      <a:lvl2pPr marL="18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2pPr>
      <a:lvl3pPr marL="360363"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3pPr>
      <a:lvl4pPr marL="54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4pPr>
      <a:lvl5pPr marL="719138"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hyperlink" Target="http://www.energiefranken.ch/" TargetMode="External"/><Relationship Id="rId7" Type="http://schemas.openxmlformats.org/officeDocument/2006/relationships/image" Target="../media/image28.sv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27.png"/><Relationship Id="rId5" Type="http://schemas.openxmlformats.org/officeDocument/2006/relationships/image" Target="../media/image26.svg"/><Relationship Id="rId4" Type="http://schemas.openxmlformats.org/officeDocument/2006/relationships/image" Target="../media/image25.png"/><Relationship Id="rId9" Type="http://schemas.openxmlformats.org/officeDocument/2006/relationships/image" Target="../media/image30.svg"/></Relationships>
</file>

<file path=ppt/slides/_rels/slide11.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hyperlink" Target="http://www.energiefranken.ch/" TargetMode="External"/><Relationship Id="rId7" Type="http://schemas.openxmlformats.org/officeDocument/2006/relationships/image" Target="../media/image28.sv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27.png"/><Relationship Id="rId5" Type="http://schemas.openxmlformats.org/officeDocument/2006/relationships/image" Target="../media/image26.sv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sv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microsoft.com/office/2007/relationships/hdphoto" Target="../media/hdphoto4.wdp"/><Relationship Id="rId5" Type="http://schemas.openxmlformats.org/officeDocument/2006/relationships/image" Target="../media/image33.png"/><Relationship Id="rId4" Type="http://schemas.openxmlformats.org/officeDocument/2006/relationships/image" Target="../media/image23.sv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35.pn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8.svg"/><Relationship Id="rId2" Type="http://schemas.openxmlformats.org/officeDocument/2006/relationships/image" Target="../media/image37.png"/><Relationship Id="rId1" Type="http://schemas.openxmlformats.org/officeDocument/2006/relationships/slideLayout" Target="../slideLayouts/slideLayout4.xml"/><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39.png"/><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slideLayout" Target="../slideLayouts/slideLayout5.xml"/><Relationship Id="rId5" Type="http://schemas.openxmlformats.org/officeDocument/2006/relationships/image" Target="../media/image44.emf"/><Relationship Id="rId4" Type="http://schemas.openxmlformats.org/officeDocument/2006/relationships/image" Target="../media/image43.emf"/></Relationships>
</file>

<file path=ppt/slides/_rels/slide19.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6.jpeg"/><Relationship Id="rId7" Type="http://schemas.openxmlformats.org/officeDocument/2006/relationships/image" Target="../media/image23.svg"/><Relationship Id="rId2" Type="http://schemas.openxmlformats.org/officeDocument/2006/relationships/image" Target="../media/image45.jpeg"/><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image" Target="../media/image48.jpeg"/><Relationship Id="rId4" Type="http://schemas.openxmlformats.org/officeDocument/2006/relationships/image" Target="../media/image47.jpe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www.energiefranken.ch/" TargetMode="External"/><Relationship Id="rId2" Type="http://schemas.openxmlformats.org/officeDocument/2006/relationships/hyperlink" Target="https://erneuerbarheizen.ch/impulsberatung/" TargetMode="External"/><Relationship Id="rId1" Type="http://schemas.openxmlformats.org/officeDocument/2006/relationships/slideLayout" Target="../slideLayouts/slideLayout4.xml"/><Relationship Id="rId6" Type="http://schemas.openxmlformats.org/officeDocument/2006/relationships/comments" Target="../comments/comment1.xml"/><Relationship Id="rId5" Type="http://schemas.openxmlformats.org/officeDocument/2006/relationships/image" Target="../media/image23.sv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62.svg"/><Relationship Id="rId3" Type="http://schemas.openxmlformats.org/officeDocument/2006/relationships/image" Target="../media/image53.svg"/><Relationship Id="rId7" Type="http://schemas.openxmlformats.org/officeDocument/2006/relationships/image" Target="../media/image57.svg"/><Relationship Id="rId12" Type="http://schemas.openxmlformats.org/officeDocument/2006/relationships/image" Target="../media/image61.png"/><Relationship Id="rId17" Type="http://schemas.openxmlformats.org/officeDocument/2006/relationships/image" Target="../media/image66.svg"/><Relationship Id="rId2" Type="http://schemas.openxmlformats.org/officeDocument/2006/relationships/image" Target="../media/image52.png"/><Relationship Id="rId16" Type="http://schemas.openxmlformats.org/officeDocument/2006/relationships/image" Target="../media/image65.png"/><Relationship Id="rId1" Type="http://schemas.openxmlformats.org/officeDocument/2006/relationships/slideLayout" Target="../slideLayouts/slideLayout4.xml"/><Relationship Id="rId6" Type="http://schemas.openxmlformats.org/officeDocument/2006/relationships/image" Target="../media/image56.png"/><Relationship Id="rId11" Type="http://schemas.openxmlformats.org/officeDocument/2006/relationships/image" Target="../media/image60.svg"/><Relationship Id="rId5" Type="http://schemas.openxmlformats.org/officeDocument/2006/relationships/image" Target="../media/image55.svg"/><Relationship Id="rId15" Type="http://schemas.openxmlformats.org/officeDocument/2006/relationships/image" Target="../media/image64.svg"/><Relationship Id="rId10" Type="http://schemas.openxmlformats.org/officeDocument/2006/relationships/image" Target="../media/image59.png"/><Relationship Id="rId4" Type="http://schemas.openxmlformats.org/officeDocument/2006/relationships/image" Target="../media/image54.png"/><Relationship Id="rId9" Type="http://schemas.openxmlformats.org/officeDocument/2006/relationships/image" Target="../media/image58.svg"/><Relationship Id="rId14" Type="http://schemas.openxmlformats.org/officeDocument/2006/relationships/image" Target="../media/image63.png"/></Relationships>
</file>

<file path=ppt/slides/_rels/slide2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23.svg"/><Relationship Id="rId5" Type="http://schemas.openxmlformats.org/officeDocument/2006/relationships/image" Target="../media/image22.png"/><Relationship Id="rId4" Type="http://schemas.microsoft.com/office/2007/relationships/hdphoto" Target="../media/hdphoto5.wdp"/></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68.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69.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70.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71.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hyperlink" Target="https://erneuerbarheizen.ch/wp-content/uploads/2020/11/20201102_holz_de.mp4" TargetMode="External"/><Relationship Id="rId1" Type="http://schemas.openxmlformats.org/officeDocument/2006/relationships/slideLayout" Target="../slideLayouts/slideLayout4.xml"/><Relationship Id="rId4" Type="http://schemas.microsoft.com/office/2007/relationships/hdphoto" Target="../media/hdphoto10.wdp"/></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s://erneuerbarheizen.ch/wp-content/uploads/2020/11/20201102_solar_de.mp4"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microsoft.com/office/2007/relationships/hdphoto" Target="../media/hdphoto11.wdp"/><Relationship Id="rId4" Type="http://schemas.openxmlformats.org/officeDocument/2006/relationships/image" Target="../media/image76.png"/></Relationships>
</file>

<file path=ppt/slides/_rels/slide38.xml.rels><?xml version="1.0" encoding="UTF-8" standalone="yes"?>
<Relationships xmlns="http://schemas.openxmlformats.org/package/2006/relationships"><Relationship Id="rId3" Type="http://schemas.openxmlformats.org/officeDocument/2006/relationships/image" Target="../media/image78.svg"/><Relationship Id="rId2" Type="http://schemas.openxmlformats.org/officeDocument/2006/relationships/image" Target="../media/image77.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79.png"/><Relationship Id="rId4" Type="http://schemas.openxmlformats.org/officeDocument/2006/relationships/image" Target="../media/image23.svg"/></Relationships>
</file>

<file path=ppt/slides/_rels/slide41.xml.rels><?xml version="1.0" encoding="UTF-8" standalone="yes"?>
<Relationships xmlns="http://schemas.openxmlformats.org/package/2006/relationships"><Relationship Id="rId3" Type="http://schemas.openxmlformats.org/officeDocument/2006/relationships/image" Target="../media/image80.jp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23.svg"/></Relationships>
</file>

<file path=ppt/slides/_rels/slide45.xml.rels><?xml version="1.0" encoding="UTF-8" standalone="yes"?>
<Relationships xmlns="http://schemas.openxmlformats.org/package/2006/relationships"><Relationship Id="rId8" Type="http://schemas.openxmlformats.org/officeDocument/2006/relationships/image" Target="../media/image84.svg"/><Relationship Id="rId3" Type="http://schemas.openxmlformats.org/officeDocument/2006/relationships/image" Target="../media/image14.png"/><Relationship Id="rId7" Type="http://schemas.openxmlformats.org/officeDocument/2006/relationships/image" Target="../media/image83.png"/><Relationship Id="rId12" Type="http://schemas.openxmlformats.org/officeDocument/2006/relationships/image" Target="../media/image23.svg"/><Relationship Id="rId2" Type="http://schemas.openxmlformats.org/officeDocument/2006/relationships/hyperlink" Target="http://www.erneuerbarheizen.ch/heizkostenrechner" TargetMode="External"/><Relationship Id="rId1" Type="http://schemas.openxmlformats.org/officeDocument/2006/relationships/slideLayout" Target="../slideLayouts/slideLayout4.xml"/><Relationship Id="rId6" Type="http://schemas.openxmlformats.org/officeDocument/2006/relationships/image" Target="../media/image82.svg"/><Relationship Id="rId11" Type="http://schemas.openxmlformats.org/officeDocument/2006/relationships/image" Target="../media/image22.png"/><Relationship Id="rId5" Type="http://schemas.openxmlformats.org/officeDocument/2006/relationships/image" Target="../media/image10.png"/><Relationship Id="rId10" Type="http://schemas.openxmlformats.org/officeDocument/2006/relationships/image" Target="../media/image86.svg"/><Relationship Id="rId4" Type="http://schemas.openxmlformats.org/officeDocument/2006/relationships/image" Target="../media/image81.svg"/><Relationship Id="rId9" Type="http://schemas.openxmlformats.org/officeDocument/2006/relationships/image" Target="../media/image85.png"/></Relationships>
</file>

<file path=ppt/slides/_rels/slide46.xml.rels><?xml version="1.0" encoding="UTF-8" standalone="yes"?>
<Relationships xmlns="http://schemas.openxmlformats.org/package/2006/relationships"><Relationship Id="rId2" Type="http://schemas.openxmlformats.org/officeDocument/2006/relationships/image" Target="../media/image87.jp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hyperlink" Target="http://www.erneuerbarheizen.ch/impulsberatung" TargetMode="External"/><Relationship Id="rId2" Type="http://schemas.openxmlformats.org/officeDocument/2006/relationships/image" Target="../media/image88.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8.png"/><Relationship Id="rId7"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microsoft.com/office/2007/relationships/hdphoto" Target="../media/hdphoto2.wdp"/><Relationship Id="rId5" Type="http://schemas.openxmlformats.org/officeDocument/2006/relationships/image" Target="../media/image19.png"/><Relationship Id="rId4" Type="http://schemas.microsoft.com/office/2007/relationships/hdphoto" Target="../media/hdphoto1.wdp"/><Relationship Id="rId9"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image" Target="../media/image2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B4546D31-9B91-491A-9660-8AFFACDB434A}"/>
              </a:ext>
            </a:extLst>
          </p:cNvPr>
          <p:cNvSpPr>
            <a:spLocks noGrp="1"/>
          </p:cNvSpPr>
          <p:nvPr>
            <p:ph type="body" sz="quarter" idx="14"/>
          </p:nvPr>
        </p:nvSpPr>
        <p:spPr>
          <a:xfrm>
            <a:off x="633202" y="1328222"/>
            <a:ext cx="7479022" cy="555088"/>
          </a:xfrm>
        </p:spPr>
        <p:txBody>
          <a:bodyPr/>
          <a:lstStyle/>
          <a:p>
            <a:r>
              <a:rPr lang="de-CH" dirty="0"/>
              <a:t>Programm «erneuerbar heizen»</a:t>
            </a:r>
          </a:p>
        </p:txBody>
      </p:sp>
      <p:sp>
        <p:nvSpPr>
          <p:cNvPr id="6" name="Titel 5">
            <a:extLst>
              <a:ext uri="{FF2B5EF4-FFF2-40B4-BE49-F238E27FC236}">
                <a16:creationId xmlns:a16="http://schemas.microsoft.com/office/drawing/2014/main" id="{C7D089A4-B2E0-461F-982D-57E645664B59}"/>
              </a:ext>
            </a:extLst>
          </p:cNvPr>
          <p:cNvSpPr>
            <a:spLocks noGrp="1"/>
          </p:cNvSpPr>
          <p:nvPr>
            <p:ph type="ctrTitle"/>
          </p:nvPr>
        </p:nvSpPr>
        <p:spPr>
          <a:xfrm>
            <a:off x="630392" y="636438"/>
            <a:ext cx="6761752" cy="555088"/>
          </a:xfrm>
          <a:blipFill dpi="0" rotWithShape="1">
            <a:blip r:embed="rId3"/>
            <a:srcRect/>
            <a:tile tx="0" ty="0" sx="100000" sy="100000" flip="none" algn="tl"/>
          </a:blipFill>
        </p:spPr>
        <p:txBody>
          <a:bodyPr/>
          <a:lstStyle/>
          <a:p>
            <a:r>
              <a:rPr lang="de-CH" dirty="0"/>
              <a:t>Informationsveranstaltung</a:t>
            </a:r>
            <a:endParaRPr lang="de-CH" noProof="0" dirty="0"/>
          </a:p>
        </p:txBody>
      </p:sp>
      <p:sp>
        <p:nvSpPr>
          <p:cNvPr id="2" name="Textfeld 1"/>
          <p:cNvSpPr txBox="1"/>
          <p:nvPr/>
        </p:nvSpPr>
        <p:spPr>
          <a:xfrm>
            <a:off x="767408" y="3861048"/>
            <a:ext cx="3737416" cy="43088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2800" b="0" i="0" u="none" strike="noStrike" kern="1200" cap="none" spc="0" normalizeH="0" baseline="0" noProof="0" dirty="0">
                <a:ln>
                  <a:noFill/>
                </a:ln>
                <a:solidFill>
                  <a:prstClr val="black"/>
                </a:solidFill>
                <a:effectLst/>
                <a:uLnTx/>
                <a:uFillTx/>
                <a:latin typeface="Arial" panose="020B0604020202020204"/>
                <a:ea typeface="+mn-ea"/>
                <a:cs typeface="+mn-cs"/>
              </a:rPr>
              <a:t>Herzlich willkommen!</a:t>
            </a:r>
          </a:p>
        </p:txBody>
      </p:sp>
    </p:spTree>
    <p:extLst>
      <p:ext uri="{BB962C8B-B14F-4D97-AF65-F5344CB8AC3E}">
        <p14:creationId xmlns:p14="http://schemas.microsoft.com/office/powerpoint/2010/main" val="1981540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10111742" cy="555088"/>
          </a:xfrm>
        </p:spPr>
        <p:txBody>
          <a:bodyPr/>
          <a:lstStyle/>
          <a:p>
            <a:r>
              <a:rPr lang="de-CH" dirty="0"/>
              <a:t>Umsetzung und Finanzierung erleichtern</a:t>
            </a:r>
          </a:p>
        </p:txBody>
      </p:sp>
      <p:sp>
        <p:nvSpPr>
          <p:cNvPr id="3" name="Textplatzhalter 2"/>
          <p:cNvSpPr>
            <a:spLocks noGrp="1"/>
          </p:cNvSpPr>
          <p:nvPr>
            <p:ph sz="half" idx="1"/>
          </p:nvPr>
        </p:nvSpPr>
        <p:spPr>
          <a:xfrm>
            <a:off x="1487488" y="1521008"/>
            <a:ext cx="10029580" cy="4932328"/>
          </a:xfrm>
        </p:spPr>
        <p:txBody>
          <a:bodyPr/>
          <a:lstStyle/>
          <a:p>
            <a:r>
              <a:rPr lang="de-CH" dirty="0">
                <a:solidFill>
                  <a:schemeClr val="accent2"/>
                </a:solidFill>
              </a:rPr>
              <a:t>Einholen von Offerten und Auswahl von Fachpersonen</a:t>
            </a:r>
          </a:p>
          <a:p>
            <a:pPr marL="342900" indent="-342900">
              <a:buClr>
                <a:schemeClr val="accent2"/>
              </a:buClr>
              <a:buFont typeface="Arial" panose="020B0604020202020204" pitchFamily="34" charset="0"/>
              <a:buChar char="•"/>
            </a:pPr>
            <a:r>
              <a:rPr lang="de-CH" dirty="0"/>
              <a:t>Ihr Impulsberater/Ihre Impulsberaterin unterstützt Sie beim Einholen von Offerten.</a:t>
            </a:r>
          </a:p>
          <a:p>
            <a:pPr marL="342900" indent="-342900">
              <a:buClr>
                <a:schemeClr val="accent2"/>
              </a:buClr>
              <a:buFont typeface="Arial" panose="020B0604020202020204" pitchFamily="34" charset="0"/>
              <a:buChar char="•"/>
            </a:pPr>
            <a:r>
              <a:rPr lang="de-CH" dirty="0"/>
              <a:t>Partnerschaft mit Handwerkernetzwerk </a:t>
            </a:r>
            <a:r>
              <a:rPr lang="de-CH" dirty="0" err="1"/>
              <a:t>Buildigo</a:t>
            </a:r>
            <a:r>
              <a:rPr lang="de-CH" dirty="0"/>
              <a:t> (</a:t>
            </a:r>
            <a:r>
              <a:rPr lang="de-CH" dirty="0" err="1"/>
              <a:t>www.buildigo.ch</a:t>
            </a:r>
            <a:r>
              <a:rPr lang="de-CH" dirty="0"/>
              <a:t>)</a:t>
            </a:r>
          </a:p>
          <a:p>
            <a:endParaRPr lang="de-CH" b="1" dirty="0"/>
          </a:p>
          <a:p>
            <a:r>
              <a:rPr lang="de-CH" dirty="0">
                <a:solidFill>
                  <a:schemeClr val="accent2"/>
                </a:solidFill>
              </a:rPr>
              <a:t>Finanzierung</a:t>
            </a:r>
          </a:p>
          <a:p>
            <a:pPr marL="342900" indent="-342900">
              <a:buClr>
                <a:schemeClr val="accent2"/>
              </a:buClr>
              <a:buFont typeface="Arial" panose="020B0604020202020204" pitchFamily="34" charset="0"/>
              <a:buChar char="•"/>
            </a:pPr>
            <a:r>
              <a:rPr lang="de-CH" dirty="0"/>
              <a:t>Impulsberatung gratis in der ganzen Schweiz</a:t>
            </a:r>
          </a:p>
          <a:p>
            <a:pPr marL="342900" indent="-342900">
              <a:buClr>
                <a:schemeClr val="accent2"/>
              </a:buClr>
              <a:buFont typeface="Arial" panose="020B0604020202020204" pitchFamily="34" charset="0"/>
              <a:buChar char="•"/>
            </a:pPr>
            <a:r>
              <a:rPr lang="de-CH" dirty="0"/>
              <a:t>Subventionen für Heizungsersatz bei den Energiefachstellen Ihres Kantons und Gemeinden </a:t>
            </a:r>
            <a:r>
              <a:rPr lang="de-CH" u="sng" dirty="0">
                <a:hlinkClick r:id="rId3"/>
              </a:rPr>
              <a:t>www.energiefranken.ch</a:t>
            </a:r>
            <a:endParaRPr lang="de-CH" dirty="0"/>
          </a:p>
          <a:p>
            <a:pPr marL="342900" indent="-342900">
              <a:buClr>
                <a:schemeClr val="accent2"/>
              </a:buClr>
              <a:buFont typeface="Arial" panose="020B0604020202020204" pitchFamily="34" charset="0"/>
              <a:buChar char="•"/>
            </a:pPr>
            <a:r>
              <a:rPr lang="de-CH" dirty="0"/>
              <a:t>Steuerabzugsberechtigung</a:t>
            </a:r>
          </a:p>
          <a:p>
            <a:pPr marL="342900" indent="-342900">
              <a:buClr>
                <a:schemeClr val="accent2"/>
              </a:buClr>
              <a:buFont typeface="Arial" panose="020B0604020202020204" pitchFamily="34" charset="0"/>
              <a:buChar char="•"/>
            </a:pPr>
            <a:r>
              <a:rPr lang="de-CH" dirty="0"/>
              <a:t>verschiedene Finanzierungsmöglichkeiten durch Finanzdienstleister – </a:t>
            </a:r>
            <a:br>
              <a:rPr lang="de-CH" dirty="0"/>
            </a:br>
            <a:r>
              <a:rPr lang="de-CH" dirty="0"/>
              <a:t>auch für Stockwerkeigentümerschaften</a:t>
            </a:r>
          </a:p>
          <a:p>
            <a:pPr marL="342900" indent="-342900">
              <a:buFont typeface="Arial" panose="020B0604020202020204" pitchFamily="34" charset="0"/>
              <a:buChar char="•"/>
            </a:pPr>
            <a:endParaRPr lang="de-CH" dirty="0"/>
          </a:p>
          <a:p>
            <a:r>
              <a:rPr lang="de-DE" dirty="0">
                <a:solidFill>
                  <a:schemeClr val="accent2"/>
                </a:solidFill>
              </a:rPr>
              <a:t>Freuen Sie sich über günstigere Energiekosten </a:t>
            </a:r>
            <a:br>
              <a:rPr lang="de-DE" dirty="0">
                <a:solidFill>
                  <a:schemeClr val="accent2"/>
                </a:solidFill>
              </a:rPr>
            </a:br>
            <a:r>
              <a:rPr lang="de-DE" dirty="0">
                <a:solidFill>
                  <a:schemeClr val="accent2"/>
                </a:solidFill>
              </a:rPr>
              <a:t>für Ihre Heizung in Zukunft!</a:t>
            </a:r>
          </a:p>
        </p:txBody>
      </p:sp>
      <p:sp>
        <p:nvSpPr>
          <p:cNvPr id="4" name="Foliennummernplatzhalter 3"/>
          <p:cNvSpPr>
            <a:spLocks noGrp="1"/>
          </p:cNvSpPr>
          <p:nvPr>
            <p:ph type="sldNum" sz="quarter" idx="12"/>
          </p:nvPr>
        </p:nvSpPr>
        <p:spPr/>
        <p:txBody>
          <a:bodyPr/>
          <a:lstStyle/>
          <a:p>
            <a:fld id="{442AD375-037F-43D0-B059-5172DA06796A}" type="slidenum">
              <a:rPr lang="de-CH" smtClean="0"/>
              <a:pPr/>
              <a:t>10</a:t>
            </a:fld>
            <a:endParaRPr lang="de-CH"/>
          </a:p>
        </p:txBody>
      </p:sp>
      <p:pic>
        <p:nvPicPr>
          <p:cNvPr id="12" name="Grafik 11">
            <a:extLst>
              <a:ext uri="{FF2B5EF4-FFF2-40B4-BE49-F238E27FC236}">
                <a16:creationId xmlns:a16="http://schemas.microsoft.com/office/drawing/2014/main" id="{78D44073-0FCF-2E40-840D-8462538D3EE4}"/>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12341" y="2636912"/>
            <a:ext cx="675879" cy="675879"/>
          </a:xfrm>
          <a:prstGeom prst="rect">
            <a:avLst/>
          </a:prstGeom>
        </p:spPr>
      </p:pic>
      <p:pic>
        <p:nvPicPr>
          <p:cNvPr id="16" name="Grafik 15">
            <a:extLst>
              <a:ext uri="{FF2B5EF4-FFF2-40B4-BE49-F238E27FC236}">
                <a16:creationId xmlns:a16="http://schemas.microsoft.com/office/drawing/2014/main" id="{88ABA453-1200-7F4E-8B66-4E009EAAF099}"/>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10503" y="1340768"/>
            <a:ext cx="675879" cy="675879"/>
          </a:xfrm>
          <a:prstGeom prst="rect">
            <a:avLst/>
          </a:prstGeom>
        </p:spPr>
      </p:pic>
      <p:pic>
        <p:nvPicPr>
          <p:cNvPr id="7" name="Grafik 6">
            <a:extLst>
              <a:ext uri="{FF2B5EF4-FFF2-40B4-BE49-F238E27FC236}">
                <a16:creationId xmlns:a16="http://schemas.microsoft.com/office/drawing/2014/main" id="{7A46828B-07E4-3743-BFD4-A13CD9C264F4}"/>
              </a:ext>
            </a:extLst>
          </p:cNvPr>
          <p:cNvPicPr>
            <a:picLocks noChangeAspect="1"/>
          </p:cNvPicPr>
          <p:nvPr/>
        </p:nvPicPr>
        <p:blipFill>
          <a:blip r:embed="rId8" cstate="print">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464815" y="5585317"/>
            <a:ext cx="864095" cy="864095"/>
          </a:xfrm>
          <a:prstGeom prst="rect">
            <a:avLst/>
          </a:prstGeom>
        </p:spPr>
      </p:pic>
    </p:spTree>
    <p:extLst>
      <p:ext uri="{BB962C8B-B14F-4D97-AF65-F5344CB8AC3E}">
        <p14:creationId xmlns:p14="http://schemas.microsoft.com/office/powerpoint/2010/main" val="17651129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10111742" cy="555088"/>
          </a:xfrm>
        </p:spPr>
        <p:txBody>
          <a:bodyPr/>
          <a:lstStyle/>
          <a:p>
            <a:r>
              <a:rPr lang="de-CH" dirty="0"/>
              <a:t>Umsetzung und Finanzierung erleichtern</a:t>
            </a:r>
          </a:p>
        </p:txBody>
      </p:sp>
      <p:sp>
        <p:nvSpPr>
          <p:cNvPr id="3" name="Textplatzhalter 2"/>
          <p:cNvSpPr>
            <a:spLocks noGrp="1"/>
          </p:cNvSpPr>
          <p:nvPr>
            <p:ph sz="half" idx="1"/>
          </p:nvPr>
        </p:nvSpPr>
        <p:spPr>
          <a:xfrm>
            <a:off x="1487488" y="1521008"/>
            <a:ext cx="10029580" cy="4932328"/>
          </a:xfrm>
        </p:spPr>
        <p:txBody>
          <a:bodyPr/>
          <a:lstStyle/>
          <a:p>
            <a:r>
              <a:rPr lang="de-CH" dirty="0">
                <a:solidFill>
                  <a:schemeClr val="accent2"/>
                </a:solidFill>
              </a:rPr>
              <a:t>Einholen von Offerten und Auswahl von Fachpersonen</a:t>
            </a:r>
          </a:p>
          <a:p>
            <a:pPr marL="342900" indent="-342900">
              <a:buClr>
                <a:schemeClr val="accent2"/>
              </a:buClr>
              <a:buFont typeface="Arial" panose="020B0604020202020204" pitchFamily="34" charset="0"/>
              <a:buChar char="•"/>
            </a:pPr>
            <a:r>
              <a:rPr lang="de-CH" dirty="0"/>
              <a:t>Ihr Impulsberater/Ihre Impulsberaterin unterstützt Sie beim Einholen von Offerten.</a:t>
            </a:r>
          </a:p>
          <a:p>
            <a:pPr marL="342900" indent="-342900">
              <a:buClr>
                <a:schemeClr val="accent2"/>
              </a:buClr>
              <a:buFont typeface="Arial" panose="020B0604020202020204" pitchFamily="34" charset="0"/>
              <a:buChar char="•"/>
            </a:pPr>
            <a:r>
              <a:rPr lang="de-CH" dirty="0"/>
              <a:t>Partnerschaft mit Handwerkernetzwerk </a:t>
            </a:r>
            <a:r>
              <a:rPr lang="de-CH" dirty="0" err="1"/>
              <a:t>Buildigo</a:t>
            </a:r>
            <a:r>
              <a:rPr lang="de-CH" dirty="0"/>
              <a:t> (</a:t>
            </a:r>
            <a:r>
              <a:rPr lang="de-CH" dirty="0" err="1"/>
              <a:t>www.buildigo.ch</a:t>
            </a:r>
            <a:r>
              <a:rPr lang="de-CH" dirty="0"/>
              <a:t>)</a:t>
            </a:r>
          </a:p>
          <a:p>
            <a:endParaRPr lang="de-CH" b="1" dirty="0"/>
          </a:p>
          <a:p>
            <a:r>
              <a:rPr lang="de-CH" dirty="0">
                <a:solidFill>
                  <a:schemeClr val="accent2"/>
                </a:solidFill>
              </a:rPr>
              <a:t>Finanzierung</a:t>
            </a:r>
          </a:p>
          <a:p>
            <a:pPr marL="342900" indent="-342900">
              <a:buClr>
                <a:schemeClr val="accent2"/>
              </a:buClr>
              <a:buFont typeface="Arial" panose="020B0604020202020204" pitchFamily="34" charset="0"/>
              <a:buChar char="•"/>
            </a:pPr>
            <a:r>
              <a:rPr lang="de-CH" dirty="0"/>
              <a:t>Impulsberatung gratis in der ganzen Schweiz</a:t>
            </a:r>
          </a:p>
          <a:p>
            <a:pPr marL="342900" indent="-342900">
              <a:buClr>
                <a:schemeClr val="accent2"/>
              </a:buClr>
              <a:buFont typeface="Arial" panose="020B0604020202020204" pitchFamily="34" charset="0"/>
              <a:buChar char="•"/>
            </a:pPr>
            <a:r>
              <a:rPr lang="de-CH" dirty="0"/>
              <a:t>Subventionen für Heizungsersatz bei den Energiefachstellen Ihres Kantons und Gemeinden </a:t>
            </a:r>
            <a:r>
              <a:rPr lang="de-CH" u="sng" dirty="0">
                <a:hlinkClick r:id="rId3"/>
              </a:rPr>
              <a:t>www.energiefranken.ch</a:t>
            </a:r>
            <a:endParaRPr lang="de-CH" dirty="0"/>
          </a:p>
          <a:p>
            <a:pPr marL="342900" indent="-342900">
              <a:buClr>
                <a:schemeClr val="accent2"/>
              </a:buClr>
              <a:buFont typeface="Arial" panose="020B0604020202020204" pitchFamily="34" charset="0"/>
              <a:buChar char="•"/>
            </a:pPr>
            <a:r>
              <a:rPr lang="de-CH" dirty="0"/>
              <a:t>Steuerabzugsberechtigung</a:t>
            </a:r>
          </a:p>
          <a:p>
            <a:pPr marL="342900" indent="-342900">
              <a:buClr>
                <a:schemeClr val="accent2"/>
              </a:buClr>
              <a:buFont typeface="Arial" panose="020B0604020202020204" pitchFamily="34" charset="0"/>
              <a:buChar char="•"/>
            </a:pPr>
            <a:r>
              <a:rPr lang="de-CH" dirty="0"/>
              <a:t>verschiedene Finanzierungsmöglichkeiten durch Finanzdienstleister – </a:t>
            </a:r>
            <a:br>
              <a:rPr lang="de-CH" dirty="0"/>
            </a:br>
            <a:r>
              <a:rPr lang="de-CH" dirty="0"/>
              <a:t>auch für Stockwerkeigentümerschaften</a:t>
            </a:r>
          </a:p>
          <a:p>
            <a:pPr marL="342900" indent="-342900">
              <a:buFont typeface="Arial" panose="020B0604020202020204" pitchFamily="34" charset="0"/>
              <a:buChar char="•"/>
            </a:pPr>
            <a:endParaRPr lang="de-CH" dirty="0"/>
          </a:p>
          <a:p>
            <a:r>
              <a:rPr lang="de-DE" dirty="0">
                <a:solidFill>
                  <a:schemeClr val="accent2"/>
                </a:solidFill>
              </a:rPr>
              <a:t>Freuen Sie sich über günstigere Energiekosten </a:t>
            </a:r>
            <a:br>
              <a:rPr lang="de-DE" dirty="0">
                <a:solidFill>
                  <a:schemeClr val="accent2"/>
                </a:solidFill>
              </a:rPr>
            </a:br>
            <a:r>
              <a:rPr lang="de-DE" dirty="0">
                <a:solidFill>
                  <a:schemeClr val="accent2"/>
                </a:solidFill>
              </a:rPr>
              <a:t>für Ihre Heizung in Zukunft!</a:t>
            </a:r>
          </a:p>
        </p:txBody>
      </p:sp>
      <p:sp>
        <p:nvSpPr>
          <p:cNvPr id="4" name="Foliennummernplatzhalter 3"/>
          <p:cNvSpPr>
            <a:spLocks noGrp="1"/>
          </p:cNvSpPr>
          <p:nvPr>
            <p:ph type="sldNum" sz="quarter" idx="12"/>
          </p:nvPr>
        </p:nvSpPr>
        <p:spPr/>
        <p:txBody>
          <a:bodyPr/>
          <a:lstStyle/>
          <a:p>
            <a:fld id="{442AD375-037F-43D0-B059-5172DA06796A}" type="slidenum">
              <a:rPr lang="de-CH" smtClean="0"/>
              <a:pPr/>
              <a:t>11</a:t>
            </a:fld>
            <a:endParaRPr lang="de-CH"/>
          </a:p>
        </p:txBody>
      </p:sp>
      <p:pic>
        <p:nvPicPr>
          <p:cNvPr id="12" name="Grafik 11">
            <a:extLst>
              <a:ext uri="{FF2B5EF4-FFF2-40B4-BE49-F238E27FC236}">
                <a16:creationId xmlns:a16="http://schemas.microsoft.com/office/drawing/2014/main" id="{78D44073-0FCF-2E40-840D-8462538D3EE4}"/>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12341" y="2636912"/>
            <a:ext cx="675879" cy="675879"/>
          </a:xfrm>
          <a:prstGeom prst="rect">
            <a:avLst/>
          </a:prstGeom>
        </p:spPr>
      </p:pic>
      <p:pic>
        <p:nvPicPr>
          <p:cNvPr id="16" name="Grafik 15">
            <a:extLst>
              <a:ext uri="{FF2B5EF4-FFF2-40B4-BE49-F238E27FC236}">
                <a16:creationId xmlns:a16="http://schemas.microsoft.com/office/drawing/2014/main" id="{88ABA453-1200-7F4E-8B66-4E009EAAF099}"/>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10503" y="1340768"/>
            <a:ext cx="675879" cy="675879"/>
          </a:xfrm>
          <a:prstGeom prst="rect">
            <a:avLst/>
          </a:prstGeom>
        </p:spPr>
      </p:pic>
      <p:pic>
        <p:nvPicPr>
          <p:cNvPr id="7" name="Grafik 6">
            <a:extLst>
              <a:ext uri="{FF2B5EF4-FFF2-40B4-BE49-F238E27FC236}">
                <a16:creationId xmlns:a16="http://schemas.microsoft.com/office/drawing/2014/main" id="{7A46828B-07E4-3743-BFD4-A13CD9C264F4}"/>
              </a:ext>
            </a:extLst>
          </p:cNvPr>
          <p:cNvPicPr>
            <a:picLocks noChangeAspect="1"/>
          </p:cNvPicPr>
          <p:nvPr/>
        </p:nvPicPr>
        <p:blipFill>
          <a:blip r:embed="rId8" cstate="print">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464815" y="5585317"/>
            <a:ext cx="864095" cy="864095"/>
          </a:xfrm>
          <a:prstGeom prst="rect">
            <a:avLst/>
          </a:prstGeom>
        </p:spPr>
      </p:pic>
      <p:pic>
        <p:nvPicPr>
          <p:cNvPr id="6" name="Grafik 5">
            <a:extLst>
              <a:ext uri="{FF2B5EF4-FFF2-40B4-BE49-F238E27FC236}">
                <a16:creationId xmlns:a16="http://schemas.microsoft.com/office/drawing/2014/main" id="{7E8AB5E1-4937-8338-E10F-60A8265C85F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385676">
            <a:off x="9320315" y="-173733"/>
            <a:ext cx="3060000" cy="3060000"/>
          </a:xfrm>
          <a:prstGeom prst="rect">
            <a:avLst/>
          </a:prstGeom>
          <a:noFill/>
          <a:effectLst>
            <a:outerShdw blurRad="50800" dist="152400" dir="2700000" algn="tl" rotWithShape="0">
              <a:prstClr val="black">
                <a:alpha val="40000"/>
              </a:prstClr>
            </a:outerShdw>
          </a:effectLst>
        </p:spPr>
      </p:pic>
    </p:spTree>
    <p:extLst>
      <p:ext uri="{BB962C8B-B14F-4D97-AF65-F5344CB8AC3E}">
        <p14:creationId xmlns:p14="http://schemas.microsoft.com/office/powerpoint/2010/main" val="29543112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A6C18FC7-BA36-463E-AFF9-EFFF543A57C0}"/>
              </a:ext>
            </a:extLst>
          </p:cNvPr>
          <p:cNvSpPr>
            <a:spLocks noGrp="1"/>
          </p:cNvSpPr>
          <p:nvPr>
            <p:ph type="sldNum" sz="quarter" idx="12"/>
          </p:nvPr>
        </p:nvSpPr>
        <p:spPr/>
        <p:txBody>
          <a:bodyPr/>
          <a:lstStyle/>
          <a:p>
            <a:fld id="{442AD375-037F-43D0-B059-5172DA06796A}" type="slidenum">
              <a:rPr lang="de-CH" smtClean="0"/>
              <a:pPr/>
              <a:t>12</a:t>
            </a:fld>
            <a:endParaRPr lang="de-CH" dirty="0"/>
          </a:p>
        </p:txBody>
      </p:sp>
      <p:sp>
        <p:nvSpPr>
          <p:cNvPr id="11" name="Titel 10">
            <a:extLst>
              <a:ext uri="{FF2B5EF4-FFF2-40B4-BE49-F238E27FC236}">
                <a16:creationId xmlns:a16="http://schemas.microsoft.com/office/drawing/2014/main" id="{646BF8F9-8326-6C83-5557-67B4643F3AA5}"/>
              </a:ext>
            </a:extLst>
          </p:cNvPr>
          <p:cNvSpPr>
            <a:spLocks noGrp="1"/>
          </p:cNvSpPr>
          <p:nvPr>
            <p:ph type="title"/>
          </p:nvPr>
        </p:nvSpPr>
        <p:spPr/>
        <p:txBody>
          <a:bodyPr/>
          <a:lstStyle/>
          <a:p>
            <a:endParaRPr lang="de-CH"/>
          </a:p>
        </p:txBody>
      </p:sp>
      <p:pic>
        <p:nvPicPr>
          <p:cNvPr id="19" name="Bildplatzhalter 18">
            <a:extLst>
              <a:ext uri="{FF2B5EF4-FFF2-40B4-BE49-F238E27FC236}">
                <a16:creationId xmlns:a16="http://schemas.microsoft.com/office/drawing/2014/main" id="{7B9EE150-1380-9157-4982-0301BC3E241F}"/>
              </a:ext>
            </a:extLst>
          </p:cNvPr>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t="10247" b="10247"/>
          <a:stretch>
            <a:fillRect/>
          </a:stretch>
        </p:blipFill>
        <p:spPr/>
      </p:pic>
      <p:sp>
        <p:nvSpPr>
          <p:cNvPr id="20" name="Titel 2">
            <a:extLst>
              <a:ext uri="{FF2B5EF4-FFF2-40B4-BE49-F238E27FC236}">
                <a16:creationId xmlns:a16="http://schemas.microsoft.com/office/drawing/2014/main" id="{D74964DB-51FC-D2B5-F59D-21570E53A7E4}"/>
              </a:ext>
            </a:extLst>
          </p:cNvPr>
          <p:cNvSpPr txBox="1">
            <a:spLocks/>
          </p:cNvSpPr>
          <p:nvPr/>
        </p:nvSpPr>
        <p:spPr>
          <a:xfrm>
            <a:off x="626989" y="476672"/>
            <a:ext cx="4718279" cy="555088"/>
          </a:xfrm>
          <a:prstGeom prst="rect">
            <a:avLst/>
          </a:prstGeom>
          <a:blipFill>
            <a:blip r:embed="rId3" cstate="screen">
              <a:extLst>
                <a:ext uri="{28A0092B-C50C-407E-A947-70E740481C1C}">
                  <a14:useLocalDpi xmlns:a14="http://schemas.microsoft.com/office/drawing/2010/main"/>
                </a:ext>
              </a:extLst>
            </a:blip>
            <a:stretch>
              <a:fillRect/>
            </a:stretch>
          </a:blipFill>
        </p:spPr>
        <p:txBody>
          <a:bodyPr vert="horz" wrap="none" lIns="0" tIns="46800" rIns="0" bIns="0" rtlCol="0" anchor="t">
            <a:spAutoFit/>
          </a:bodyPr>
          <a:lstStyle>
            <a:lvl1pPr algn="l" defTabSz="914400" rtl="0" eaLnBrk="1" latinLnBrk="0" hangingPunct="1">
              <a:lnSpc>
                <a:spcPct val="100000"/>
              </a:lnSpc>
              <a:spcBef>
                <a:spcPct val="0"/>
              </a:spcBef>
              <a:buNone/>
              <a:defRPr sz="3300" b="0" kern="1200" cap="all" baseline="0">
                <a:solidFill>
                  <a:schemeClr val="accent1"/>
                </a:solidFill>
                <a:latin typeface="+mj-lt"/>
                <a:ea typeface="+mj-ea"/>
                <a:cs typeface="+mj-cs"/>
              </a:defRPr>
            </a:lvl1pPr>
          </a:lstStyle>
          <a:p>
            <a:r>
              <a:rPr lang="de-CH"/>
              <a:t>Die Impulsberatung</a:t>
            </a:r>
            <a:endParaRPr lang="de-CH" dirty="0"/>
          </a:p>
        </p:txBody>
      </p:sp>
    </p:spTree>
    <p:extLst>
      <p:ext uri="{BB962C8B-B14F-4D97-AF65-F5344CB8AC3E}">
        <p14:creationId xmlns:p14="http://schemas.microsoft.com/office/powerpoint/2010/main" val="11923012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1052449" cy="555088"/>
          </a:xfrm>
        </p:spPr>
        <p:txBody>
          <a:bodyPr/>
          <a:lstStyle/>
          <a:p>
            <a:r>
              <a:rPr lang="de-DE" spc="-100" dirty="0"/>
              <a:t>Was bietet erneuerbar heizen – Impulsberatung</a:t>
            </a:r>
            <a:endParaRPr lang="de-CH" spc="-100" dirty="0"/>
          </a:p>
        </p:txBody>
      </p:sp>
      <p:sp>
        <p:nvSpPr>
          <p:cNvPr id="11" name="Textfeld 10">
            <a:extLst>
              <a:ext uri="{FF2B5EF4-FFF2-40B4-BE49-F238E27FC236}">
                <a16:creationId xmlns:a16="http://schemas.microsoft.com/office/drawing/2014/main" id="{835FDE3F-EFD2-5541-A345-FA0D6DE273F1}"/>
              </a:ext>
            </a:extLst>
          </p:cNvPr>
          <p:cNvSpPr txBox="1"/>
          <p:nvPr/>
        </p:nvSpPr>
        <p:spPr>
          <a:xfrm>
            <a:off x="1374896" y="5848195"/>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a:t>Mehr Informationen zur Impulsberatung und Suche einer Beraterin/eines Beraters auf </a:t>
            </a:r>
            <a:r>
              <a:rPr lang="de-DE" sz="1600" u="sng" dirty="0" err="1"/>
              <a:t>erneuerbarheizen.ch</a:t>
            </a:r>
            <a:endParaRPr lang="de-DE" sz="1600" u="sng" dirty="0"/>
          </a:p>
        </p:txBody>
      </p:sp>
      <p:pic>
        <p:nvPicPr>
          <p:cNvPr id="12" name="Grafik 11">
            <a:extLst>
              <a:ext uri="{FF2B5EF4-FFF2-40B4-BE49-F238E27FC236}">
                <a16:creationId xmlns:a16="http://schemas.microsoft.com/office/drawing/2014/main" id="{7FEEF235-0207-484E-AC6B-2DF710628FC8}"/>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50367" y="5727912"/>
            <a:ext cx="733007" cy="733007"/>
          </a:xfrm>
          <a:prstGeom prst="rect">
            <a:avLst/>
          </a:prstGeom>
        </p:spPr>
      </p:pic>
      <p:pic>
        <p:nvPicPr>
          <p:cNvPr id="4" name="Grafik 3">
            <a:extLst>
              <a:ext uri="{FF2B5EF4-FFF2-40B4-BE49-F238E27FC236}">
                <a16:creationId xmlns:a16="http://schemas.microsoft.com/office/drawing/2014/main" id="{B3E13CA6-6661-4D31-B50F-CDA9A6DA8312}"/>
              </a:ext>
            </a:extLst>
          </p:cNvPr>
          <p:cNvPicPr>
            <a:picLocks noChangeAspect="1"/>
          </p:cNvPicPr>
          <p:nvPr/>
        </p:nvPicPr>
        <p:blipFill rotWithShape="1">
          <a:blip r:embed="rId5">
            <a:extLst>
              <a:ext uri="{BEBA8EAE-BF5A-486C-A8C5-ECC9F3942E4B}">
                <a14:imgProps xmlns:a14="http://schemas.microsoft.com/office/drawing/2010/main">
                  <a14:imgLayer r:embed="rId6">
                    <a14:imgEffect>
                      <a14:sharpenSoften amount="3000"/>
                    </a14:imgEffect>
                  </a14:imgLayer>
                </a14:imgProps>
              </a:ext>
            </a:extLst>
          </a:blip>
          <a:srcRect t="45800"/>
          <a:stretch/>
        </p:blipFill>
        <p:spPr>
          <a:xfrm>
            <a:off x="630393" y="1412776"/>
            <a:ext cx="10559726" cy="3888432"/>
          </a:xfrm>
          <a:prstGeom prst="rect">
            <a:avLst/>
          </a:prstGeom>
        </p:spPr>
      </p:pic>
    </p:spTree>
    <p:extLst>
      <p:ext uri="{BB962C8B-B14F-4D97-AF65-F5344CB8AC3E}">
        <p14:creationId xmlns:p14="http://schemas.microsoft.com/office/powerpoint/2010/main" val="983764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hteck 18">
            <a:extLst>
              <a:ext uri="{FF2B5EF4-FFF2-40B4-BE49-F238E27FC236}">
                <a16:creationId xmlns:a16="http://schemas.microsoft.com/office/drawing/2014/main" id="{310AAD39-4029-8942-9318-4684171FD80B}"/>
              </a:ext>
            </a:extLst>
          </p:cNvPr>
          <p:cNvSpPr/>
          <p:nvPr/>
        </p:nvSpPr>
        <p:spPr>
          <a:xfrm>
            <a:off x="551384" y="2659388"/>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a:extLst>
              <a:ext uri="{FF2B5EF4-FFF2-40B4-BE49-F238E27FC236}">
                <a16:creationId xmlns:a16="http://schemas.microsoft.com/office/drawing/2014/main" id="{C64D1770-8AE9-6447-ABE3-F2150E2F2757}"/>
              </a:ext>
            </a:extLst>
          </p:cNvPr>
          <p:cNvSpPr/>
          <p:nvPr/>
        </p:nvSpPr>
        <p:spPr>
          <a:xfrm>
            <a:off x="551384" y="3526312"/>
            <a:ext cx="1515016" cy="15121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a:extLst>
              <a:ext uri="{FF2B5EF4-FFF2-40B4-BE49-F238E27FC236}">
                <a16:creationId xmlns:a16="http://schemas.microsoft.com/office/drawing/2014/main" id="{8CADBD76-33A7-5940-9E84-B54AFB76B0A8}"/>
              </a:ext>
            </a:extLst>
          </p:cNvPr>
          <p:cNvSpPr/>
          <p:nvPr/>
        </p:nvSpPr>
        <p:spPr>
          <a:xfrm>
            <a:off x="551384" y="5178940"/>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0475368" cy="555088"/>
          </a:xfrm>
          <a:blipFill>
            <a:blip r:embed="rId3" cstate="screen">
              <a:extLst>
                <a:ext uri="{28A0092B-C50C-407E-A947-70E740481C1C}">
                  <a14:useLocalDpi xmlns:a14="http://schemas.microsoft.com/office/drawing/2010/main"/>
                </a:ext>
              </a:extLst>
            </a:blip>
            <a:stretch>
              <a:fillRect/>
            </a:stretch>
          </a:blipFill>
        </p:spPr>
        <p:txBody>
          <a:bodyPr vert="horz" wrap="none" lIns="0" tIns="46800" rIns="0" bIns="0" rtlCol="0" anchor="t">
            <a:spAutoFit/>
          </a:bodyPr>
          <a:lstStyle/>
          <a:p>
            <a:r>
              <a:rPr lang="de-DE" spc="-100" dirty="0"/>
              <a:t>Was bietet erneuerbar heizen – Impulsberatung</a:t>
            </a:r>
            <a:endParaRPr lang="de-CH" spc="-100" dirty="0"/>
          </a:p>
        </p:txBody>
      </p:sp>
      <p:sp>
        <p:nvSpPr>
          <p:cNvPr id="4" name="Textfeld 3">
            <a:extLst>
              <a:ext uri="{FF2B5EF4-FFF2-40B4-BE49-F238E27FC236}">
                <a16:creationId xmlns:a16="http://schemas.microsoft.com/office/drawing/2014/main" id="{9DEE1198-3918-6044-9DCA-9F86AE3265F8}"/>
              </a:ext>
            </a:extLst>
          </p:cNvPr>
          <p:cNvSpPr txBox="1"/>
          <p:nvPr/>
        </p:nvSpPr>
        <p:spPr>
          <a:xfrm>
            <a:off x="630394" y="2824167"/>
            <a:ext cx="1577174" cy="2954655"/>
          </a:xfrm>
          <a:prstGeom prst="rect">
            <a:avLst/>
          </a:prstGeom>
          <a:noFill/>
        </p:spPr>
        <p:txBody>
          <a:bodyPr wrap="square" lIns="0" tIns="0" rIns="0" bIns="0" rtlCol="0">
            <a:spAutoFit/>
          </a:bodyPr>
          <a:lstStyle/>
          <a:p>
            <a:pPr fontAlgn="t"/>
            <a:r>
              <a:rPr lang="de-CH" sz="1600" b="1" dirty="0"/>
              <a:t>Zielgruppe</a:t>
            </a:r>
            <a:endParaRPr lang="de-CH" sz="1600" dirty="0"/>
          </a:p>
          <a:p>
            <a:endParaRPr lang="de-CH" sz="1600" b="1" dirty="0"/>
          </a:p>
          <a:p>
            <a:endParaRPr lang="de-CH" sz="1600" b="1" dirty="0"/>
          </a:p>
          <a:p>
            <a:r>
              <a:rPr lang="de-CH" sz="1600" b="1" dirty="0"/>
              <a:t>Beratungs-</a:t>
            </a:r>
            <a:br>
              <a:rPr lang="de-CH" sz="1600" b="1" dirty="0"/>
            </a:br>
            <a:r>
              <a:rPr lang="de-CH" sz="1600" b="1" dirty="0"/>
              <a:t>umfang</a:t>
            </a:r>
          </a:p>
          <a:p>
            <a:endParaRPr lang="de-CH" sz="1600" b="1" dirty="0"/>
          </a:p>
          <a:p>
            <a:endParaRPr lang="de-CH" sz="1600" b="1" dirty="0"/>
          </a:p>
          <a:p>
            <a:endParaRPr lang="de-CH" sz="1600" b="1" dirty="0"/>
          </a:p>
          <a:p>
            <a:endParaRPr lang="de-CH" sz="1600" b="1" dirty="0"/>
          </a:p>
          <a:p>
            <a:endParaRPr lang="de-CH" sz="1600" b="1" dirty="0"/>
          </a:p>
          <a:p>
            <a:r>
              <a:rPr lang="de-CH" sz="1600" b="1" dirty="0"/>
              <a:t>Kosten einer Beratung</a:t>
            </a:r>
            <a:endParaRPr lang="de-CH" sz="1600" dirty="0"/>
          </a:p>
        </p:txBody>
      </p:sp>
      <p:sp>
        <p:nvSpPr>
          <p:cNvPr id="10" name="Textfeld 9">
            <a:extLst>
              <a:ext uri="{FF2B5EF4-FFF2-40B4-BE49-F238E27FC236}">
                <a16:creationId xmlns:a16="http://schemas.microsoft.com/office/drawing/2014/main" id="{4715944E-E07D-DC4A-B381-2094962660C7}"/>
              </a:ext>
            </a:extLst>
          </p:cNvPr>
          <p:cNvSpPr txBox="1"/>
          <p:nvPr/>
        </p:nvSpPr>
        <p:spPr>
          <a:xfrm>
            <a:off x="6528048" y="2638550"/>
            <a:ext cx="4435455" cy="3200876"/>
          </a:xfrm>
          <a:prstGeom prst="rect">
            <a:avLst/>
          </a:prstGeom>
          <a:noFill/>
        </p:spPr>
        <p:txBody>
          <a:bodyPr wrap="square" lIns="0" tIns="0" rIns="0" bIns="0" rtlCol="0">
            <a:spAutoFit/>
          </a:bodyPr>
          <a:lstStyle/>
          <a:p>
            <a:pPr marL="177800" indent="-177800" fontAlgn="t">
              <a:buClr>
                <a:schemeClr val="accent2"/>
              </a:buClr>
              <a:buFont typeface="Arial" panose="020B0604020202020204" pitchFamily="34" charset="0"/>
              <a:buChar char="•"/>
            </a:pPr>
            <a:r>
              <a:rPr lang="de-CH" sz="1600" dirty="0"/>
              <a:t>Verwaltungen </a:t>
            </a:r>
          </a:p>
          <a:p>
            <a:pPr marL="177800" indent="-177800" fontAlgn="t">
              <a:buClr>
                <a:schemeClr val="accent2"/>
              </a:buClr>
              <a:buFont typeface="Arial" panose="020B0604020202020204" pitchFamily="34" charset="0"/>
              <a:buChar char="•"/>
            </a:pPr>
            <a:r>
              <a:rPr lang="de-CH" sz="1600" dirty="0"/>
              <a:t>Stockwerkeigentümerschaften</a:t>
            </a:r>
          </a:p>
          <a:p>
            <a:pPr marL="177800" indent="-177800" fontAlgn="t">
              <a:buClr>
                <a:schemeClr val="accent2"/>
              </a:buClr>
              <a:buFont typeface="Arial" panose="020B0604020202020204" pitchFamily="34" charset="0"/>
              <a:buChar char="•"/>
            </a:pPr>
            <a:r>
              <a:rPr lang="de-CH" sz="1600" dirty="0"/>
              <a:t>Unternehmen &amp; Verwaltung</a:t>
            </a:r>
          </a:p>
          <a:p>
            <a:pPr marL="177800" indent="-177800" fontAlgn="t">
              <a:buClr>
                <a:schemeClr val="accent2"/>
              </a:buClr>
              <a:buFont typeface="Arial" panose="020B0604020202020204" pitchFamily="34" charset="0"/>
              <a:buChar char="•"/>
            </a:pPr>
            <a:endParaRPr lang="de-CH" sz="1600" b="1" dirty="0"/>
          </a:p>
          <a:p>
            <a:pPr marL="177800" indent="-177800" fontAlgn="t">
              <a:buClr>
                <a:schemeClr val="accent2"/>
              </a:buClr>
              <a:buFont typeface="Arial" panose="020B0604020202020204" pitchFamily="34" charset="0"/>
              <a:buChar char="•"/>
            </a:pPr>
            <a:r>
              <a:rPr lang="de-CH" sz="1600" dirty="0"/>
              <a:t>Kontakt mit Kunden, Sichten der Unterlagen, Vorbereitung der Begehung, Aufnahme des Objekts inkl. Variantenstudium, Beratungsbericht, Beratungsgespräch inkl. Vorbereitung, Beantwortung von Nachfragen: insgesamt 12 h</a:t>
            </a:r>
          </a:p>
          <a:p>
            <a:pPr marL="177800" indent="-177800">
              <a:buClr>
                <a:schemeClr val="accent2"/>
              </a:buClr>
              <a:buFont typeface="Arial" panose="020B0604020202020204" pitchFamily="34" charset="0"/>
              <a:buChar char="•"/>
            </a:pPr>
            <a:endParaRPr lang="de-CH" sz="1600" b="1" dirty="0"/>
          </a:p>
          <a:p>
            <a:pPr marL="177800" indent="-177800">
              <a:buClr>
                <a:schemeClr val="accent2"/>
              </a:buClr>
              <a:buFont typeface="Arial" panose="020B0604020202020204" pitchFamily="34" charset="0"/>
              <a:buChar char="•"/>
            </a:pPr>
            <a:r>
              <a:rPr lang="de-CH" sz="1600" dirty="0"/>
              <a:t>Die Kosten (CHF 1’800.–) werden vollständig durch </a:t>
            </a:r>
            <a:r>
              <a:rPr lang="de-CH" sz="1600" dirty="0" err="1"/>
              <a:t>EnergieSchweiz</a:t>
            </a:r>
            <a:r>
              <a:rPr lang="de-CH" sz="1600" dirty="0"/>
              <a:t> übernommen. </a:t>
            </a:r>
          </a:p>
        </p:txBody>
      </p:sp>
      <p:sp>
        <p:nvSpPr>
          <p:cNvPr id="12" name="Textfeld 11">
            <a:extLst>
              <a:ext uri="{FF2B5EF4-FFF2-40B4-BE49-F238E27FC236}">
                <a16:creationId xmlns:a16="http://schemas.microsoft.com/office/drawing/2014/main" id="{8820CC54-02FE-4A48-9566-33DFEBC845C0}"/>
              </a:ext>
            </a:extLst>
          </p:cNvPr>
          <p:cNvSpPr txBox="1"/>
          <p:nvPr/>
        </p:nvSpPr>
        <p:spPr>
          <a:xfrm>
            <a:off x="2351584" y="2638550"/>
            <a:ext cx="4176464" cy="3200876"/>
          </a:xfrm>
          <a:prstGeom prst="rect">
            <a:avLst/>
          </a:prstGeom>
          <a:noFill/>
        </p:spPr>
        <p:txBody>
          <a:bodyPr wrap="square" lIns="0" tIns="0" rIns="0" bIns="0" rtlCol="0">
            <a:spAutoFit/>
          </a:bodyPr>
          <a:lstStyle/>
          <a:p>
            <a:pPr marL="177800" indent="-177800" fontAlgn="t">
              <a:buClr>
                <a:schemeClr val="accent1"/>
              </a:buClr>
              <a:buFont typeface="Arial" panose="020B0604020202020204" pitchFamily="34" charset="0"/>
              <a:buChar char="•"/>
            </a:pPr>
            <a:r>
              <a:rPr lang="de-CH" sz="1600" dirty="0"/>
              <a:t>Hausbesitzer/innen</a:t>
            </a:r>
          </a:p>
          <a:p>
            <a:pPr marL="177800" indent="-177800"/>
            <a:br>
              <a:rPr lang="de-CH" sz="1600" b="1" dirty="0"/>
            </a:br>
            <a:endParaRPr lang="de-CH" sz="1600" b="1" dirty="0"/>
          </a:p>
          <a:p>
            <a:pPr marL="177800" indent="-177800"/>
            <a:endParaRPr lang="de-CH" sz="1600" b="1" dirty="0"/>
          </a:p>
          <a:p>
            <a:pPr marL="177800" indent="-177800">
              <a:buClr>
                <a:schemeClr val="accent1"/>
              </a:buClr>
              <a:buFont typeface="Arial" panose="020B0604020202020204" pitchFamily="34" charset="0"/>
              <a:buChar char="•"/>
            </a:pPr>
            <a:r>
              <a:rPr lang="de-CH" sz="1600" dirty="0"/>
              <a:t>Beratung vor Ort; inkl. Vor- und Nachbereitung sowie Hin- und Rückfahrt:</a:t>
            </a:r>
            <a:br>
              <a:rPr lang="de-CH" sz="1600" dirty="0"/>
            </a:br>
            <a:r>
              <a:rPr lang="de-CH" sz="1600" dirty="0"/>
              <a:t>ca. 2.5 h bis 3.0 h</a:t>
            </a:r>
          </a:p>
          <a:p>
            <a:pPr marL="177800" indent="-177800">
              <a:buFont typeface="Arial" panose="020B0604020202020204" pitchFamily="34" charset="0"/>
              <a:buChar char="•"/>
            </a:pPr>
            <a:endParaRPr lang="de-CH" sz="1600" b="1"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Clr>
                <a:schemeClr val="accent1"/>
              </a:buClr>
              <a:buFont typeface="Arial" panose="020B0604020202020204" pitchFamily="34" charset="0"/>
              <a:buChar char="•"/>
            </a:pPr>
            <a:r>
              <a:rPr lang="de-CH" sz="1600" dirty="0"/>
              <a:t>Die Kosten (CHF 450.–) werden vollständig durch </a:t>
            </a:r>
            <a:r>
              <a:rPr lang="de-CH" sz="1600" dirty="0" err="1"/>
              <a:t>EnergieSchweiz</a:t>
            </a:r>
            <a:r>
              <a:rPr lang="de-CH" sz="1600" dirty="0"/>
              <a:t> übernommen. </a:t>
            </a:r>
          </a:p>
        </p:txBody>
      </p:sp>
      <p:cxnSp>
        <p:nvCxnSpPr>
          <p:cNvPr id="16" name="Gerade Verbindung 15">
            <a:extLst>
              <a:ext uri="{FF2B5EF4-FFF2-40B4-BE49-F238E27FC236}">
                <a16:creationId xmlns:a16="http://schemas.microsoft.com/office/drawing/2014/main" id="{D8BED611-DACD-CE40-ACBB-17B858AD9F82}"/>
              </a:ext>
            </a:extLst>
          </p:cNvPr>
          <p:cNvCxnSpPr>
            <a:cxnSpLocks/>
          </p:cNvCxnSpPr>
          <p:nvPr/>
        </p:nvCxnSpPr>
        <p:spPr>
          <a:xfrm flipV="1">
            <a:off x="2351584" y="2555939"/>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 name="Gerade Verbindung 20">
            <a:extLst>
              <a:ext uri="{FF2B5EF4-FFF2-40B4-BE49-F238E27FC236}">
                <a16:creationId xmlns:a16="http://schemas.microsoft.com/office/drawing/2014/main" id="{586A9111-C604-8843-B920-42C555D6B67F}"/>
              </a:ext>
            </a:extLst>
          </p:cNvPr>
          <p:cNvCxnSpPr>
            <a:cxnSpLocks/>
          </p:cNvCxnSpPr>
          <p:nvPr/>
        </p:nvCxnSpPr>
        <p:spPr>
          <a:xfrm flipV="1">
            <a:off x="6512104" y="2555940"/>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Gerade Verbindung 21">
            <a:extLst>
              <a:ext uri="{FF2B5EF4-FFF2-40B4-BE49-F238E27FC236}">
                <a16:creationId xmlns:a16="http://schemas.microsoft.com/office/drawing/2014/main" id="{570F9F76-053F-C44E-8F48-93F2AD913D64}"/>
              </a:ext>
            </a:extLst>
          </p:cNvPr>
          <p:cNvCxnSpPr>
            <a:cxnSpLocks/>
          </p:cNvCxnSpPr>
          <p:nvPr/>
        </p:nvCxnSpPr>
        <p:spPr>
          <a:xfrm flipV="1">
            <a:off x="2351584" y="3437680"/>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Gerade Verbindung 23">
            <a:extLst>
              <a:ext uri="{FF2B5EF4-FFF2-40B4-BE49-F238E27FC236}">
                <a16:creationId xmlns:a16="http://schemas.microsoft.com/office/drawing/2014/main" id="{C3EA05FE-49B0-4440-8C2E-503ED8A5A4C4}"/>
              </a:ext>
            </a:extLst>
          </p:cNvPr>
          <p:cNvCxnSpPr>
            <a:cxnSpLocks/>
          </p:cNvCxnSpPr>
          <p:nvPr/>
        </p:nvCxnSpPr>
        <p:spPr>
          <a:xfrm flipV="1">
            <a:off x="6512104" y="3437681"/>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Gerade Verbindung 25">
            <a:extLst>
              <a:ext uri="{FF2B5EF4-FFF2-40B4-BE49-F238E27FC236}">
                <a16:creationId xmlns:a16="http://schemas.microsoft.com/office/drawing/2014/main" id="{7FA2FE15-86DF-1A46-AA7B-F23C29EE31B6}"/>
              </a:ext>
            </a:extLst>
          </p:cNvPr>
          <p:cNvCxnSpPr>
            <a:cxnSpLocks/>
          </p:cNvCxnSpPr>
          <p:nvPr/>
        </p:nvCxnSpPr>
        <p:spPr>
          <a:xfrm flipV="1">
            <a:off x="2351584" y="5178940"/>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Gerade Verbindung 26">
            <a:extLst>
              <a:ext uri="{FF2B5EF4-FFF2-40B4-BE49-F238E27FC236}">
                <a16:creationId xmlns:a16="http://schemas.microsoft.com/office/drawing/2014/main" id="{2EBAA14A-4629-2A45-9ADD-F72D6CF359A4}"/>
              </a:ext>
            </a:extLst>
          </p:cNvPr>
          <p:cNvCxnSpPr>
            <a:cxnSpLocks/>
          </p:cNvCxnSpPr>
          <p:nvPr/>
        </p:nvCxnSpPr>
        <p:spPr>
          <a:xfrm flipV="1">
            <a:off x="6512104" y="5178941"/>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Gerade Verbindung 28">
            <a:extLst>
              <a:ext uri="{FF2B5EF4-FFF2-40B4-BE49-F238E27FC236}">
                <a16:creationId xmlns:a16="http://schemas.microsoft.com/office/drawing/2014/main" id="{2758FAC0-1846-2649-9146-AD013CE5150A}"/>
              </a:ext>
            </a:extLst>
          </p:cNvPr>
          <p:cNvCxnSpPr>
            <a:cxnSpLocks/>
          </p:cNvCxnSpPr>
          <p:nvPr/>
        </p:nvCxnSpPr>
        <p:spPr>
          <a:xfrm flipV="1">
            <a:off x="2351584" y="5900028"/>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Gerade Verbindung 29">
            <a:extLst>
              <a:ext uri="{FF2B5EF4-FFF2-40B4-BE49-F238E27FC236}">
                <a16:creationId xmlns:a16="http://schemas.microsoft.com/office/drawing/2014/main" id="{E2A4637F-725A-1E4B-A219-AF9D61DC992D}"/>
              </a:ext>
            </a:extLst>
          </p:cNvPr>
          <p:cNvCxnSpPr>
            <a:cxnSpLocks/>
          </p:cNvCxnSpPr>
          <p:nvPr/>
        </p:nvCxnSpPr>
        <p:spPr>
          <a:xfrm flipV="1">
            <a:off x="6512104" y="5900029"/>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pic>
        <p:nvPicPr>
          <p:cNvPr id="3" name="Grafik 2">
            <a:extLst>
              <a:ext uri="{FF2B5EF4-FFF2-40B4-BE49-F238E27FC236}">
                <a16:creationId xmlns:a16="http://schemas.microsoft.com/office/drawing/2014/main" id="{AA0D5F03-B552-14CA-D588-C5A3A75531C0}"/>
              </a:ext>
            </a:extLst>
          </p:cNvPr>
          <p:cNvPicPr>
            <a:picLocks noChangeAspect="1"/>
          </p:cNvPicPr>
          <p:nvPr/>
        </p:nvPicPr>
        <p:blipFill>
          <a:blip r:embed="rId4">
            <a:clrChange>
              <a:clrFrom>
                <a:srgbClr val="F0F0F0"/>
              </a:clrFrom>
              <a:clrTo>
                <a:srgbClr val="F0F0F0">
                  <a:alpha val="0"/>
                </a:srgbClr>
              </a:clrTo>
            </a:clrChange>
          </a:blip>
          <a:stretch>
            <a:fillRect/>
          </a:stretch>
        </p:blipFill>
        <p:spPr>
          <a:xfrm>
            <a:off x="3279158" y="1231813"/>
            <a:ext cx="2177299" cy="1361676"/>
          </a:xfrm>
          <a:prstGeom prst="rect">
            <a:avLst/>
          </a:prstGeom>
        </p:spPr>
      </p:pic>
      <p:pic>
        <p:nvPicPr>
          <p:cNvPr id="6" name="Grafik 5">
            <a:extLst>
              <a:ext uri="{FF2B5EF4-FFF2-40B4-BE49-F238E27FC236}">
                <a16:creationId xmlns:a16="http://schemas.microsoft.com/office/drawing/2014/main" id="{256AC1C2-57C5-84E2-C1B1-F2712368CA07}"/>
              </a:ext>
            </a:extLst>
          </p:cNvPr>
          <p:cNvPicPr>
            <a:picLocks noChangeAspect="1"/>
          </p:cNvPicPr>
          <p:nvPr/>
        </p:nvPicPr>
        <p:blipFill>
          <a:blip r:embed="rId5">
            <a:clrChange>
              <a:clrFrom>
                <a:srgbClr val="F0F0F0"/>
              </a:clrFrom>
              <a:clrTo>
                <a:srgbClr val="F0F0F0">
                  <a:alpha val="0"/>
                </a:srgbClr>
              </a:clrTo>
            </a:clrChange>
          </a:blip>
          <a:stretch>
            <a:fillRect/>
          </a:stretch>
        </p:blipFill>
        <p:spPr>
          <a:xfrm>
            <a:off x="8004991" y="1217990"/>
            <a:ext cx="2142738" cy="1375499"/>
          </a:xfrm>
          <a:prstGeom prst="rect">
            <a:avLst/>
          </a:prstGeom>
        </p:spPr>
      </p:pic>
    </p:spTree>
    <p:extLst>
      <p:ext uri="{BB962C8B-B14F-4D97-AF65-F5344CB8AC3E}">
        <p14:creationId xmlns:p14="http://schemas.microsoft.com/office/powerpoint/2010/main" val="1185077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hteck 18">
            <a:extLst>
              <a:ext uri="{FF2B5EF4-FFF2-40B4-BE49-F238E27FC236}">
                <a16:creationId xmlns:a16="http://schemas.microsoft.com/office/drawing/2014/main" id="{310AAD39-4029-8942-9318-4684171FD80B}"/>
              </a:ext>
            </a:extLst>
          </p:cNvPr>
          <p:cNvSpPr/>
          <p:nvPr/>
        </p:nvSpPr>
        <p:spPr>
          <a:xfrm>
            <a:off x="551384" y="2659388"/>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a:extLst>
              <a:ext uri="{FF2B5EF4-FFF2-40B4-BE49-F238E27FC236}">
                <a16:creationId xmlns:a16="http://schemas.microsoft.com/office/drawing/2014/main" id="{C64D1770-8AE9-6447-ABE3-F2150E2F2757}"/>
              </a:ext>
            </a:extLst>
          </p:cNvPr>
          <p:cNvSpPr/>
          <p:nvPr/>
        </p:nvSpPr>
        <p:spPr>
          <a:xfrm>
            <a:off x="551384" y="3526312"/>
            <a:ext cx="1515016" cy="15121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a:extLst>
              <a:ext uri="{FF2B5EF4-FFF2-40B4-BE49-F238E27FC236}">
                <a16:creationId xmlns:a16="http://schemas.microsoft.com/office/drawing/2014/main" id="{8CADBD76-33A7-5940-9E84-B54AFB76B0A8}"/>
              </a:ext>
            </a:extLst>
          </p:cNvPr>
          <p:cNvSpPr/>
          <p:nvPr/>
        </p:nvSpPr>
        <p:spPr>
          <a:xfrm>
            <a:off x="551384" y="5178940"/>
            <a:ext cx="1515016" cy="7021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0475368" cy="555088"/>
          </a:xfrm>
          <a:blipFill>
            <a:blip r:embed="rId3" cstate="screen">
              <a:extLst>
                <a:ext uri="{28A0092B-C50C-407E-A947-70E740481C1C}">
                  <a14:useLocalDpi xmlns:a14="http://schemas.microsoft.com/office/drawing/2010/main"/>
                </a:ext>
              </a:extLst>
            </a:blip>
            <a:stretch>
              <a:fillRect/>
            </a:stretch>
          </a:blipFill>
        </p:spPr>
        <p:txBody>
          <a:bodyPr vert="horz" wrap="none" lIns="0" tIns="46800" rIns="0" bIns="0" rtlCol="0" anchor="t">
            <a:spAutoFit/>
          </a:bodyPr>
          <a:lstStyle/>
          <a:p>
            <a:r>
              <a:rPr lang="de-DE" spc="-100" dirty="0"/>
              <a:t>Was bietet erneuerbar heizen – Impulsberatung</a:t>
            </a:r>
            <a:endParaRPr lang="de-CH" spc="-100" dirty="0"/>
          </a:p>
        </p:txBody>
      </p:sp>
      <p:sp>
        <p:nvSpPr>
          <p:cNvPr id="4" name="Textfeld 3">
            <a:extLst>
              <a:ext uri="{FF2B5EF4-FFF2-40B4-BE49-F238E27FC236}">
                <a16:creationId xmlns:a16="http://schemas.microsoft.com/office/drawing/2014/main" id="{9DEE1198-3918-6044-9DCA-9F86AE3265F8}"/>
              </a:ext>
            </a:extLst>
          </p:cNvPr>
          <p:cNvSpPr txBox="1"/>
          <p:nvPr/>
        </p:nvSpPr>
        <p:spPr>
          <a:xfrm>
            <a:off x="630394" y="2824167"/>
            <a:ext cx="1577174" cy="2954655"/>
          </a:xfrm>
          <a:prstGeom prst="rect">
            <a:avLst/>
          </a:prstGeom>
          <a:noFill/>
        </p:spPr>
        <p:txBody>
          <a:bodyPr wrap="square" lIns="0" tIns="0" rIns="0" bIns="0" rtlCol="0">
            <a:spAutoFit/>
          </a:bodyPr>
          <a:lstStyle/>
          <a:p>
            <a:pPr fontAlgn="t"/>
            <a:r>
              <a:rPr lang="de-CH" sz="1600" b="1" dirty="0"/>
              <a:t>Zielgruppe</a:t>
            </a:r>
            <a:endParaRPr lang="de-CH" sz="1600" dirty="0"/>
          </a:p>
          <a:p>
            <a:endParaRPr lang="de-CH" sz="1600" b="1" dirty="0"/>
          </a:p>
          <a:p>
            <a:endParaRPr lang="de-CH" sz="1600" b="1" dirty="0"/>
          </a:p>
          <a:p>
            <a:r>
              <a:rPr lang="de-CH" sz="1600" b="1" dirty="0"/>
              <a:t>Beratungs-</a:t>
            </a:r>
            <a:br>
              <a:rPr lang="de-CH" sz="1600" b="1" dirty="0"/>
            </a:br>
            <a:r>
              <a:rPr lang="de-CH" sz="1600" b="1" dirty="0"/>
              <a:t>umfang</a:t>
            </a:r>
          </a:p>
          <a:p>
            <a:endParaRPr lang="de-CH" sz="1600" b="1" dirty="0"/>
          </a:p>
          <a:p>
            <a:endParaRPr lang="de-CH" sz="1600" b="1" dirty="0"/>
          </a:p>
          <a:p>
            <a:endParaRPr lang="de-CH" sz="1600" b="1" dirty="0"/>
          </a:p>
          <a:p>
            <a:endParaRPr lang="de-CH" sz="1600" b="1" dirty="0"/>
          </a:p>
          <a:p>
            <a:endParaRPr lang="de-CH" sz="1600" b="1" dirty="0"/>
          </a:p>
          <a:p>
            <a:r>
              <a:rPr lang="de-CH" sz="1600" b="1" dirty="0"/>
              <a:t>Kosten einer Beratung</a:t>
            </a:r>
            <a:endParaRPr lang="de-CH" sz="1600" dirty="0"/>
          </a:p>
        </p:txBody>
      </p:sp>
      <p:sp>
        <p:nvSpPr>
          <p:cNvPr id="10" name="Textfeld 9">
            <a:extLst>
              <a:ext uri="{FF2B5EF4-FFF2-40B4-BE49-F238E27FC236}">
                <a16:creationId xmlns:a16="http://schemas.microsoft.com/office/drawing/2014/main" id="{4715944E-E07D-DC4A-B381-2094962660C7}"/>
              </a:ext>
            </a:extLst>
          </p:cNvPr>
          <p:cNvSpPr txBox="1"/>
          <p:nvPr/>
        </p:nvSpPr>
        <p:spPr>
          <a:xfrm>
            <a:off x="6528048" y="2638550"/>
            <a:ext cx="4435455" cy="3200876"/>
          </a:xfrm>
          <a:prstGeom prst="rect">
            <a:avLst/>
          </a:prstGeom>
          <a:noFill/>
        </p:spPr>
        <p:txBody>
          <a:bodyPr wrap="square" lIns="0" tIns="0" rIns="0" bIns="0" rtlCol="0">
            <a:spAutoFit/>
          </a:bodyPr>
          <a:lstStyle/>
          <a:p>
            <a:pPr marL="177800" indent="-177800" fontAlgn="t">
              <a:buClr>
                <a:schemeClr val="accent2"/>
              </a:buClr>
              <a:buFont typeface="Arial" panose="020B0604020202020204" pitchFamily="34" charset="0"/>
              <a:buChar char="•"/>
            </a:pPr>
            <a:r>
              <a:rPr lang="de-CH" sz="1600" dirty="0"/>
              <a:t>Verwaltungen </a:t>
            </a:r>
          </a:p>
          <a:p>
            <a:pPr marL="177800" indent="-177800" fontAlgn="t">
              <a:buClr>
                <a:schemeClr val="accent2"/>
              </a:buClr>
              <a:buFont typeface="Arial" panose="020B0604020202020204" pitchFamily="34" charset="0"/>
              <a:buChar char="•"/>
            </a:pPr>
            <a:r>
              <a:rPr lang="de-CH" sz="1600" dirty="0"/>
              <a:t>Stockwerkeigentümerschaften</a:t>
            </a:r>
          </a:p>
          <a:p>
            <a:pPr marL="177800" indent="-177800" fontAlgn="t">
              <a:buClr>
                <a:schemeClr val="accent2"/>
              </a:buClr>
              <a:buFont typeface="Arial" panose="020B0604020202020204" pitchFamily="34" charset="0"/>
              <a:buChar char="•"/>
            </a:pPr>
            <a:r>
              <a:rPr lang="de-CH" sz="1600" dirty="0"/>
              <a:t>Unternehmen &amp; Verwaltung</a:t>
            </a:r>
          </a:p>
          <a:p>
            <a:pPr marL="177800" indent="-177800" fontAlgn="t">
              <a:buClr>
                <a:schemeClr val="accent2"/>
              </a:buClr>
              <a:buFont typeface="Arial" panose="020B0604020202020204" pitchFamily="34" charset="0"/>
              <a:buChar char="•"/>
            </a:pPr>
            <a:endParaRPr lang="de-CH" sz="1600" b="1" dirty="0"/>
          </a:p>
          <a:p>
            <a:pPr marL="177800" indent="-177800" fontAlgn="t">
              <a:buClr>
                <a:schemeClr val="accent2"/>
              </a:buClr>
              <a:buFont typeface="Arial" panose="020B0604020202020204" pitchFamily="34" charset="0"/>
              <a:buChar char="•"/>
            </a:pPr>
            <a:r>
              <a:rPr lang="de-CH" sz="1600" dirty="0"/>
              <a:t>Kontakt mit Kunden, Sichten der Unterlagen, Vorbereitung der Begehung, Aufnahme des Objekts inkl. Variantenstudium, Beratungsbericht, Beratungsgespräch inkl. Vorbereitung, Beantwortung von Nachfragen: insgesamt 12 h</a:t>
            </a:r>
          </a:p>
          <a:p>
            <a:pPr marL="177800" indent="-177800">
              <a:buClr>
                <a:schemeClr val="accent2"/>
              </a:buClr>
              <a:buFont typeface="Arial" panose="020B0604020202020204" pitchFamily="34" charset="0"/>
              <a:buChar char="•"/>
            </a:pPr>
            <a:endParaRPr lang="de-CH" sz="1600" b="1" dirty="0"/>
          </a:p>
          <a:p>
            <a:pPr marL="177800" indent="-177800">
              <a:buClr>
                <a:schemeClr val="accent2"/>
              </a:buClr>
              <a:buFont typeface="Arial" panose="020B0604020202020204" pitchFamily="34" charset="0"/>
              <a:buChar char="•"/>
            </a:pPr>
            <a:r>
              <a:rPr lang="de-CH" sz="1600" dirty="0"/>
              <a:t>Die Kosten (CHF 1’800.–) werden vollständig durch </a:t>
            </a:r>
            <a:r>
              <a:rPr lang="de-CH" sz="1600" dirty="0" err="1"/>
              <a:t>EnergieSchweiz</a:t>
            </a:r>
            <a:r>
              <a:rPr lang="de-CH" sz="1600" dirty="0"/>
              <a:t> übernommen. </a:t>
            </a:r>
          </a:p>
        </p:txBody>
      </p:sp>
      <p:sp>
        <p:nvSpPr>
          <p:cNvPr id="12" name="Textfeld 11">
            <a:extLst>
              <a:ext uri="{FF2B5EF4-FFF2-40B4-BE49-F238E27FC236}">
                <a16:creationId xmlns:a16="http://schemas.microsoft.com/office/drawing/2014/main" id="{8820CC54-02FE-4A48-9566-33DFEBC845C0}"/>
              </a:ext>
            </a:extLst>
          </p:cNvPr>
          <p:cNvSpPr txBox="1"/>
          <p:nvPr/>
        </p:nvSpPr>
        <p:spPr>
          <a:xfrm>
            <a:off x="2351584" y="2638550"/>
            <a:ext cx="4176464" cy="3200876"/>
          </a:xfrm>
          <a:prstGeom prst="rect">
            <a:avLst/>
          </a:prstGeom>
          <a:noFill/>
        </p:spPr>
        <p:txBody>
          <a:bodyPr wrap="square" lIns="0" tIns="0" rIns="0" bIns="0" rtlCol="0">
            <a:spAutoFit/>
          </a:bodyPr>
          <a:lstStyle/>
          <a:p>
            <a:pPr marL="177800" indent="-177800" fontAlgn="t">
              <a:buClr>
                <a:schemeClr val="accent1"/>
              </a:buClr>
              <a:buFont typeface="Arial" panose="020B0604020202020204" pitchFamily="34" charset="0"/>
              <a:buChar char="•"/>
            </a:pPr>
            <a:r>
              <a:rPr lang="de-CH" sz="1600" dirty="0"/>
              <a:t>Hausbesitzer/innen</a:t>
            </a:r>
          </a:p>
          <a:p>
            <a:pPr marL="177800" indent="-177800"/>
            <a:br>
              <a:rPr lang="de-CH" sz="1600" b="1" dirty="0"/>
            </a:br>
            <a:endParaRPr lang="de-CH" sz="1600" b="1" dirty="0"/>
          </a:p>
          <a:p>
            <a:pPr marL="177800" indent="-177800"/>
            <a:endParaRPr lang="de-CH" sz="1600" b="1" dirty="0"/>
          </a:p>
          <a:p>
            <a:pPr marL="177800" indent="-177800">
              <a:buClr>
                <a:schemeClr val="accent1"/>
              </a:buClr>
              <a:buFont typeface="Arial" panose="020B0604020202020204" pitchFamily="34" charset="0"/>
              <a:buChar char="•"/>
            </a:pPr>
            <a:r>
              <a:rPr lang="de-CH" sz="1600" dirty="0"/>
              <a:t>Beratung vor Ort; inkl. Vor- und Nachbereitung sowie Hin- und Rückfahrt:</a:t>
            </a:r>
            <a:br>
              <a:rPr lang="de-CH" sz="1600" dirty="0"/>
            </a:br>
            <a:r>
              <a:rPr lang="de-CH" sz="1600" dirty="0"/>
              <a:t>ca. 2.5 h bis 3.0 h</a:t>
            </a:r>
          </a:p>
          <a:p>
            <a:pPr marL="177800" indent="-177800">
              <a:buFont typeface="Arial" panose="020B0604020202020204" pitchFamily="34" charset="0"/>
              <a:buChar char="•"/>
            </a:pPr>
            <a:endParaRPr lang="de-CH" sz="1600" b="1"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Font typeface="Arial" panose="020B0604020202020204" pitchFamily="34" charset="0"/>
              <a:buChar char="•"/>
            </a:pPr>
            <a:endParaRPr lang="de-CH" sz="1600" dirty="0"/>
          </a:p>
          <a:p>
            <a:pPr marL="177800" indent="-177800">
              <a:buClr>
                <a:schemeClr val="accent1"/>
              </a:buClr>
              <a:buFont typeface="Arial" panose="020B0604020202020204" pitchFamily="34" charset="0"/>
              <a:buChar char="•"/>
            </a:pPr>
            <a:r>
              <a:rPr lang="de-CH" sz="1600" dirty="0"/>
              <a:t>Die Kosten (CHF 450.–) werden vollständig durch </a:t>
            </a:r>
            <a:r>
              <a:rPr lang="de-CH" sz="1600" dirty="0" err="1"/>
              <a:t>EnergieSchweiz</a:t>
            </a:r>
            <a:r>
              <a:rPr lang="de-CH" sz="1600" dirty="0"/>
              <a:t> übernommen. </a:t>
            </a:r>
          </a:p>
        </p:txBody>
      </p:sp>
      <p:cxnSp>
        <p:nvCxnSpPr>
          <p:cNvPr id="16" name="Gerade Verbindung 15">
            <a:extLst>
              <a:ext uri="{FF2B5EF4-FFF2-40B4-BE49-F238E27FC236}">
                <a16:creationId xmlns:a16="http://schemas.microsoft.com/office/drawing/2014/main" id="{D8BED611-DACD-CE40-ACBB-17B858AD9F82}"/>
              </a:ext>
            </a:extLst>
          </p:cNvPr>
          <p:cNvCxnSpPr>
            <a:cxnSpLocks/>
          </p:cNvCxnSpPr>
          <p:nvPr/>
        </p:nvCxnSpPr>
        <p:spPr>
          <a:xfrm flipV="1">
            <a:off x="2351584" y="2555939"/>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 name="Gerade Verbindung 20">
            <a:extLst>
              <a:ext uri="{FF2B5EF4-FFF2-40B4-BE49-F238E27FC236}">
                <a16:creationId xmlns:a16="http://schemas.microsoft.com/office/drawing/2014/main" id="{586A9111-C604-8843-B920-42C555D6B67F}"/>
              </a:ext>
            </a:extLst>
          </p:cNvPr>
          <p:cNvCxnSpPr>
            <a:cxnSpLocks/>
          </p:cNvCxnSpPr>
          <p:nvPr/>
        </p:nvCxnSpPr>
        <p:spPr>
          <a:xfrm flipV="1">
            <a:off x="6512104" y="2555940"/>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Gerade Verbindung 21">
            <a:extLst>
              <a:ext uri="{FF2B5EF4-FFF2-40B4-BE49-F238E27FC236}">
                <a16:creationId xmlns:a16="http://schemas.microsoft.com/office/drawing/2014/main" id="{570F9F76-053F-C44E-8F48-93F2AD913D64}"/>
              </a:ext>
            </a:extLst>
          </p:cNvPr>
          <p:cNvCxnSpPr>
            <a:cxnSpLocks/>
          </p:cNvCxnSpPr>
          <p:nvPr/>
        </p:nvCxnSpPr>
        <p:spPr>
          <a:xfrm flipV="1">
            <a:off x="2351584" y="3437680"/>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Gerade Verbindung 23">
            <a:extLst>
              <a:ext uri="{FF2B5EF4-FFF2-40B4-BE49-F238E27FC236}">
                <a16:creationId xmlns:a16="http://schemas.microsoft.com/office/drawing/2014/main" id="{C3EA05FE-49B0-4440-8C2E-503ED8A5A4C4}"/>
              </a:ext>
            </a:extLst>
          </p:cNvPr>
          <p:cNvCxnSpPr>
            <a:cxnSpLocks/>
          </p:cNvCxnSpPr>
          <p:nvPr/>
        </p:nvCxnSpPr>
        <p:spPr>
          <a:xfrm flipV="1">
            <a:off x="6512104" y="3437681"/>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Gerade Verbindung 25">
            <a:extLst>
              <a:ext uri="{FF2B5EF4-FFF2-40B4-BE49-F238E27FC236}">
                <a16:creationId xmlns:a16="http://schemas.microsoft.com/office/drawing/2014/main" id="{7FA2FE15-86DF-1A46-AA7B-F23C29EE31B6}"/>
              </a:ext>
            </a:extLst>
          </p:cNvPr>
          <p:cNvCxnSpPr>
            <a:cxnSpLocks/>
          </p:cNvCxnSpPr>
          <p:nvPr/>
        </p:nvCxnSpPr>
        <p:spPr>
          <a:xfrm flipV="1">
            <a:off x="2351584" y="5178940"/>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Gerade Verbindung 26">
            <a:extLst>
              <a:ext uri="{FF2B5EF4-FFF2-40B4-BE49-F238E27FC236}">
                <a16:creationId xmlns:a16="http://schemas.microsoft.com/office/drawing/2014/main" id="{2EBAA14A-4629-2A45-9ADD-F72D6CF359A4}"/>
              </a:ext>
            </a:extLst>
          </p:cNvPr>
          <p:cNvCxnSpPr>
            <a:cxnSpLocks/>
          </p:cNvCxnSpPr>
          <p:nvPr/>
        </p:nvCxnSpPr>
        <p:spPr>
          <a:xfrm flipV="1">
            <a:off x="6512104" y="5178941"/>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Gerade Verbindung 28">
            <a:extLst>
              <a:ext uri="{FF2B5EF4-FFF2-40B4-BE49-F238E27FC236}">
                <a16:creationId xmlns:a16="http://schemas.microsoft.com/office/drawing/2014/main" id="{2758FAC0-1846-2649-9146-AD013CE5150A}"/>
              </a:ext>
            </a:extLst>
          </p:cNvPr>
          <p:cNvCxnSpPr>
            <a:cxnSpLocks/>
          </p:cNvCxnSpPr>
          <p:nvPr/>
        </p:nvCxnSpPr>
        <p:spPr>
          <a:xfrm flipV="1">
            <a:off x="2351584" y="5900028"/>
            <a:ext cx="4032448"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Gerade Verbindung 29">
            <a:extLst>
              <a:ext uri="{FF2B5EF4-FFF2-40B4-BE49-F238E27FC236}">
                <a16:creationId xmlns:a16="http://schemas.microsoft.com/office/drawing/2014/main" id="{E2A4637F-725A-1E4B-A219-AF9D61DC992D}"/>
              </a:ext>
            </a:extLst>
          </p:cNvPr>
          <p:cNvCxnSpPr>
            <a:cxnSpLocks/>
          </p:cNvCxnSpPr>
          <p:nvPr/>
        </p:nvCxnSpPr>
        <p:spPr>
          <a:xfrm flipV="1">
            <a:off x="6512104" y="5900029"/>
            <a:ext cx="5128512"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pic>
        <p:nvPicPr>
          <p:cNvPr id="3" name="Grafik 2">
            <a:extLst>
              <a:ext uri="{FF2B5EF4-FFF2-40B4-BE49-F238E27FC236}">
                <a16:creationId xmlns:a16="http://schemas.microsoft.com/office/drawing/2014/main" id="{AA0D5F03-B552-14CA-D588-C5A3A75531C0}"/>
              </a:ext>
            </a:extLst>
          </p:cNvPr>
          <p:cNvPicPr>
            <a:picLocks noChangeAspect="1"/>
          </p:cNvPicPr>
          <p:nvPr/>
        </p:nvPicPr>
        <p:blipFill>
          <a:blip r:embed="rId4">
            <a:clrChange>
              <a:clrFrom>
                <a:srgbClr val="F0F0F0"/>
              </a:clrFrom>
              <a:clrTo>
                <a:srgbClr val="F0F0F0">
                  <a:alpha val="0"/>
                </a:srgbClr>
              </a:clrTo>
            </a:clrChange>
          </a:blip>
          <a:stretch>
            <a:fillRect/>
          </a:stretch>
        </p:blipFill>
        <p:spPr>
          <a:xfrm>
            <a:off x="3279158" y="1231813"/>
            <a:ext cx="2177299" cy="1361676"/>
          </a:xfrm>
          <a:prstGeom prst="rect">
            <a:avLst/>
          </a:prstGeom>
        </p:spPr>
      </p:pic>
      <p:pic>
        <p:nvPicPr>
          <p:cNvPr id="6" name="Grafik 5">
            <a:extLst>
              <a:ext uri="{FF2B5EF4-FFF2-40B4-BE49-F238E27FC236}">
                <a16:creationId xmlns:a16="http://schemas.microsoft.com/office/drawing/2014/main" id="{256AC1C2-57C5-84E2-C1B1-F2712368CA07}"/>
              </a:ext>
            </a:extLst>
          </p:cNvPr>
          <p:cNvPicPr>
            <a:picLocks noChangeAspect="1"/>
          </p:cNvPicPr>
          <p:nvPr/>
        </p:nvPicPr>
        <p:blipFill>
          <a:blip r:embed="rId5">
            <a:clrChange>
              <a:clrFrom>
                <a:srgbClr val="F0F0F0"/>
              </a:clrFrom>
              <a:clrTo>
                <a:srgbClr val="F0F0F0">
                  <a:alpha val="0"/>
                </a:srgbClr>
              </a:clrTo>
            </a:clrChange>
          </a:blip>
          <a:stretch>
            <a:fillRect/>
          </a:stretch>
        </p:blipFill>
        <p:spPr>
          <a:xfrm>
            <a:off x="8004991" y="1217990"/>
            <a:ext cx="2142738" cy="1375499"/>
          </a:xfrm>
          <a:prstGeom prst="rect">
            <a:avLst/>
          </a:prstGeom>
        </p:spPr>
      </p:pic>
      <p:pic>
        <p:nvPicPr>
          <p:cNvPr id="7" name="Grafik 6">
            <a:extLst>
              <a:ext uri="{FF2B5EF4-FFF2-40B4-BE49-F238E27FC236}">
                <a16:creationId xmlns:a16="http://schemas.microsoft.com/office/drawing/2014/main" id="{A7036060-855A-BA9A-A9A4-0E24EE8FF64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589559">
            <a:off x="9320315" y="-181106"/>
            <a:ext cx="3060000" cy="3060000"/>
          </a:xfrm>
          <a:prstGeom prst="rect">
            <a:avLst/>
          </a:prstGeom>
          <a:noFill/>
          <a:effectLst>
            <a:outerShdw blurRad="50800" dist="152400" dir="2700000" algn="tl" rotWithShape="0">
              <a:prstClr val="black">
                <a:alpha val="40000"/>
              </a:prstClr>
            </a:outerShdw>
          </a:effectLst>
        </p:spPr>
      </p:pic>
    </p:spTree>
    <p:extLst>
      <p:ext uri="{BB962C8B-B14F-4D97-AF65-F5344CB8AC3E}">
        <p14:creationId xmlns:p14="http://schemas.microsoft.com/office/powerpoint/2010/main" val="6568451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7069884" cy="555088"/>
          </a:xfrm>
        </p:spPr>
        <p:txBody>
          <a:bodyPr/>
          <a:lstStyle/>
          <a:p>
            <a:r>
              <a:rPr lang="de-CH" dirty="0"/>
              <a:t>Ablauf einer Impulsberatung</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5" name="Richtungspfeil 4">
            <a:extLst>
              <a:ext uri="{FF2B5EF4-FFF2-40B4-BE49-F238E27FC236}">
                <a16:creationId xmlns:a16="http://schemas.microsoft.com/office/drawing/2014/main" id="{DA56D2FD-4928-0B4F-87D2-9E17C48D2F85}"/>
              </a:ext>
            </a:extLst>
          </p:cNvPr>
          <p:cNvSpPr/>
          <p:nvPr/>
        </p:nvSpPr>
        <p:spPr>
          <a:xfrm>
            <a:off x="2398216" y="1685932"/>
            <a:ext cx="2275049" cy="719466"/>
          </a:xfrm>
          <a:prstGeom prst="homePlate">
            <a:avLst>
              <a:gd name="adj" fmla="val 20978"/>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Vorbereitung</a:t>
            </a:r>
          </a:p>
        </p:txBody>
      </p:sp>
      <p:sp>
        <p:nvSpPr>
          <p:cNvPr id="6" name="Eingebuchteter Richtungspfeil 5">
            <a:extLst>
              <a:ext uri="{FF2B5EF4-FFF2-40B4-BE49-F238E27FC236}">
                <a16:creationId xmlns:a16="http://schemas.microsoft.com/office/drawing/2014/main" id="{FC2A655A-04B8-7647-8A82-2B9C18A6B45B}"/>
              </a:ext>
            </a:extLst>
          </p:cNvPr>
          <p:cNvSpPr/>
          <p:nvPr/>
        </p:nvSpPr>
        <p:spPr>
          <a:xfrm>
            <a:off x="4648658"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Aufnahme</a:t>
            </a:r>
          </a:p>
        </p:txBody>
      </p:sp>
      <p:sp>
        <p:nvSpPr>
          <p:cNvPr id="20" name="Eingebuchteter Richtungspfeil 19">
            <a:extLst>
              <a:ext uri="{FF2B5EF4-FFF2-40B4-BE49-F238E27FC236}">
                <a16:creationId xmlns:a16="http://schemas.microsoft.com/office/drawing/2014/main" id="{77626835-206A-3B41-9E44-D5146E97555F}"/>
              </a:ext>
            </a:extLst>
          </p:cNvPr>
          <p:cNvSpPr/>
          <p:nvPr/>
        </p:nvSpPr>
        <p:spPr>
          <a:xfrm>
            <a:off x="6899100"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Beratung</a:t>
            </a:r>
          </a:p>
        </p:txBody>
      </p:sp>
      <p:sp>
        <p:nvSpPr>
          <p:cNvPr id="22" name="Eingebuchteter Richtungspfeil 21">
            <a:extLst>
              <a:ext uri="{FF2B5EF4-FFF2-40B4-BE49-F238E27FC236}">
                <a16:creationId xmlns:a16="http://schemas.microsoft.com/office/drawing/2014/main" id="{0D49305E-F6C2-1040-8112-708FF1CE493C}"/>
              </a:ext>
            </a:extLst>
          </p:cNvPr>
          <p:cNvSpPr/>
          <p:nvPr/>
        </p:nvSpPr>
        <p:spPr>
          <a:xfrm>
            <a:off x="9149543" y="1692553"/>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Abschluss</a:t>
            </a:r>
          </a:p>
        </p:txBody>
      </p:sp>
      <p:sp>
        <p:nvSpPr>
          <p:cNvPr id="23" name="Textfeld 22">
            <a:extLst>
              <a:ext uri="{FF2B5EF4-FFF2-40B4-BE49-F238E27FC236}">
                <a16:creationId xmlns:a16="http://schemas.microsoft.com/office/drawing/2014/main" id="{54E0763A-0320-7648-A5B0-22BF86394318}"/>
              </a:ext>
            </a:extLst>
          </p:cNvPr>
          <p:cNvSpPr txBox="1"/>
          <p:nvPr/>
        </p:nvSpPr>
        <p:spPr>
          <a:xfrm>
            <a:off x="4678043" y="2545974"/>
            <a:ext cx="2119842" cy="1723549"/>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de-DE" sz="1600" dirty="0"/>
              <a:t>Bestehendes Heizsystem inkl. Verbrauch</a:t>
            </a:r>
          </a:p>
          <a:p>
            <a:pPr marL="179388" indent="-179388">
              <a:buClr>
                <a:schemeClr val="accent1"/>
              </a:buClr>
              <a:buFont typeface="Arial" panose="020B0604020202020204" pitchFamily="34" charset="0"/>
              <a:buChar char="•"/>
            </a:pPr>
            <a:r>
              <a:rPr lang="de-DE" sz="1600" dirty="0"/>
              <a:t>Gesamtbetrachtung des Gebäudes (Wärmedämmung, Fenster…) </a:t>
            </a:r>
          </a:p>
        </p:txBody>
      </p:sp>
      <p:sp>
        <p:nvSpPr>
          <p:cNvPr id="26" name="Textfeld 25">
            <a:extLst>
              <a:ext uri="{FF2B5EF4-FFF2-40B4-BE49-F238E27FC236}">
                <a16:creationId xmlns:a16="http://schemas.microsoft.com/office/drawing/2014/main" id="{1274E63A-2C25-7249-992C-BDE7CA7AF39D}"/>
              </a:ext>
            </a:extLst>
          </p:cNvPr>
          <p:cNvSpPr txBox="1"/>
          <p:nvPr/>
        </p:nvSpPr>
        <p:spPr>
          <a:xfrm>
            <a:off x="6899100" y="2545974"/>
            <a:ext cx="2149228" cy="2708434"/>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de-DE" sz="1600" dirty="0"/>
              <a:t>Mögliche Sofort-</a:t>
            </a:r>
            <a:r>
              <a:rPr lang="de-DE" sz="1600" dirty="0" err="1"/>
              <a:t>massnahmen</a:t>
            </a:r>
            <a:endParaRPr lang="de-DE" sz="1600" dirty="0"/>
          </a:p>
          <a:p>
            <a:pPr marL="179388" indent="-179388">
              <a:buClr>
                <a:schemeClr val="accent1"/>
              </a:buClr>
              <a:buFont typeface="Arial" panose="020B0604020202020204" pitchFamily="34" charset="0"/>
              <a:buChar char="•"/>
            </a:pPr>
            <a:r>
              <a:rPr lang="de-DE" sz="1600" dirty="0"/>
              <a:t>Möglichkeiten erneuerbarer Heizsysteme</a:t>
            </a:r>
          </a:p>
          <a:p>
            <a:pPr marL="179388" indent="-179388">
              <a:buClr>
                <a:schemeClr val="accent1"/>
              </a:buClr>
              <a:buFont typeface="Arial" panose="020B0604020202020204" pitchFamily="34" charset="0"/>
              <a:buChar char="•"/>
            </a:pPr>
            <a:r>
              <a:rPr lang="de-DE" sz="1600" dirty="0"/>
              <a:t>Erste Kosten-schätzung inkl. Berücksichtigung von Fördergeldern </a:t>
            </a:r>
          </a:p>
          <a:p>
            <a:pPr marL="179388" indent="-179388">
              <a:buClr>
                <a:schemeClr val="accent1"/>
              </a:buClr>
              <a:buFont typeface="Arial" panose="020B0604020202020204" pitchFamily="34" charset="0"/>
              <a:buChar char="•"/>
            </a:pPr>
            <a:r>
              <a:rPr lang="de-DE" sz="1600" dirty="0"/>
              <a:t>Empfehlung</a:t>
            </a:r>
          </a:p>
          <a:p>
            <a:pPr marL="285750" indent="-285750">
              <a:buClr>
                <a:schemeClr val="accent1"/>
              </a:buClr>
              <a:buFont typeface="Arial" panose="020B0604020202020204" pitchFamily="34" charset="0"/>
              <a:buChar char="•"/>
            </a:pPr>
            <a:endParaRPr lang="de-DE" sz="1600" dirty="0"/>
          </a:p>
        </p:txBody>
      </p:sp>
      <p:sp>
        <p:nvSpPr>
          <p:cNvPr id="28" name="Textfeld 27">
            <a:extLst>
              <a:ext uri="{FF2B5EF4-FFF2-40B4-BE49-F238E27FC236}">
                <a16:creationId xmlns:a16="http://schemas.microsoft.com/office/drawing/2014/main" id="{E63A6038-ECEB-624A-BE61-75F347887DB1}"/>
              </a:ext>
            </a:extLst>
          </p:cNvPr>
          <p:cNvSpPr txBox="1"/>
          <p:nvPr/>
        </p:nvSpPr>
        <p:spPr>
          <a:xfrm>
            <a:off x="9149543" y="2545974"/>
            <a:ext cx="2269732" cy="1477328"/>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de-DE" sz="1600" dirty="0"/>
              <a:t>Unterschreiben des Beratungsberichts </a:t>
            </a:r>
          </a:p>
          <a:p>
            <a:pPr marL="179388" indent="-179388">
              <a:buClr>
                <a:schemeClr val="accent1"/>
              </a:buClr>
              <a:buFont typeface="Arial" panose="020B0604020202020204" pitchFamily="34" charset="0"/>
              <a:buChar char="•"/>
            </a:pPr>
            <a:r>
              <a:rPr lang="de-DE" sz="1600" dirty="0"/>
              <a:t>Beratungsbericht kann zum Einholen von Offerten verwendet werden.</a:t>
            </a:r>
          </a:p>
        </p:txBody>
      </p:sp>
      <p:sp>
        <p:nvSpPr>
          <p:cNvPr id="29" name="Eckige Klammer links 28">
            <a:extLst>
              <a:ext uri="{FF2B5EF4-FFF2-40B4-BE49-F238E27FC236}">
                <a16:creationId xmlns:a16="http://schemas.microsoft.com/office/drawing/2014/main" id="{04EA7F6C-878A-B543-8B42-548FE1C54816}"/>
              </a:ext>
            </a:extLst>
          </p:cNvPr>
          <p:cNvSpPr/>
          <p:nvPr/>
        </p:nvSpPr>
        <p:spPr>
          <a:xfrm rot="16200000">
            <a:off x="6819371" y="494337"/>
            <a:ext cx="188289" cy="9073009"/>
          </a:xfrm>
          <a:prstGeom prst="leftBracket">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0" name="Textfeld 29">
            <a:extLst>
              <a:ext uri="{FF2B5EF4-FFF2-40B4-BE49-F238E27FC236}">
                <a16:creationId xmlns:a16="http://schemas.microsoft.com/office/drawing/2014/main" id="{0211E01A-050D-B942-BF1B-243ACEFCD4C6}"/>
              </a:ext>
            </a:extLst>
          </p:cNvPr>
          <p:cNvSpPr txBox="1"/>
          <p:nvPr/>
        </p:nvSpPr>
        <p:spPr>
          <a:xfrm>
            <a:off x="2393029" y="5182917"/>
            <a:ext cx="9073010" cy="215444"/>
          </a:xfrm>
          <a:prstGeom prst="rect">
            <a:avLst/>
          </a:prstGeom>
          <a:noFill/>
        </p:spPr>
        <p:txBody>
          <a:bodyPr wrap="square" lIns="0" tIns="0" rIns="0" bIns="0" rtlCol="0">
            <a:spAutoFit/>
          </a:bodyPr>
          <a:lstStyle/>
          <a:p>
            <a:pPr algn="ctr"/>
            <a:r>
              <a:rPr lang="de-DE" sz="1400" dirty="0"/>
              <a:t>Bei Ihnen zuhause 1–1.5 h</a:t>
            </a:r>
          </a:p>
        </p:txBody>
      </p:sp>
      <p:sp>
        <p:nvSpPr>
          <p:cNvPr id="31" name="Textfeld 30">
            <a:extLst>
              <a:ext uri="{FF2B5EF4-FFF2-40B4-BE49-F238E27FC236}">
                <a16:creationId xmlns:a16="http://schemas.microsoft.com/office/drawing/2014/main" id="{870A16AE-FC89-0048-9AF3-DF8948928CB4}"/>
              </a:ext>
            </a:extLst>
          </p:cNvPr>
          <p:cNvSpPr txBox="1"/>
          <p:nvPr/>
        </p:nvSpPr>
        <p:spPr>
          <a:xfrm>
            <a:off x="2393029" y="2545974"/>
            <a:ext cx="2115886" cy="2708434"/>
          </a:xfrm>
          <a:prstGeom prst="rect">
            <a:avLst/>
          </a:prstGeom>
          <a:noFill/>
        </p:spPr>
        <p:txBody>
          <a:bodyPr wrap="square" lIns="0" tIns="0" rIns="0" bIns="0" rtlCol="0">
            <a:spAutoFit/>
          </a:bodyPr>
          <a:lstStyle/>
          <a:p>
            <a:pPr marL="179388" indent="-179388">
              <a:buClr>
                <a:schemeClr val="accent1"/>
              </a:buClr>
              <a:buFont typeface="Arial" panose="020B0604020202020204" pitchFamily="34" charset="0"/>
              <a:buChar char="•"/>
            </a:pPr>
            <a:r>
              <a:rPr lang="de-DE" sz="1600" dirty="0"/>
              <a:t>Allgemeine Angaben zur Liegenschaft*</a:t>
            </a:r>
          </a:p>
          <a:p>
            <a:pPr marL="179388" indent="-179388">
              <a:buClr>
                <a:schemeClr val="accent1"/>
              </a:buClr>
              <a:buFont typeface="Arial" panose="020B0604020202020204" pitchFamily="34" charset="0"/>
              <a:buChar char="•"/>
            </a:pPr>
            <a:r>
              <a:rPr lang="de-DE" sz="1600" dirty="0"/>
              <a:t>Verbrauchsdaten (Öl-/Gas-/Strom-rechnungen der letzten 3 Jahre…)</a:t>
            </a:r>
          </a:p>
          <a:p>
            <a:pPr marL="179388" lvl="0" indent="-179388">
              <a:buClr>
                <a:schemeClr val="accent1"/>
              </a:buClr>
              <a:buFont typeface="Arial" panose="020B0604020202020204" pitchFamily="34" charset="0"/>
              <a:buChar char="•"/>
            </a:pPr>
            <a:r>
              <a:rPr lang="de-CH" sz="1600" dirty="0"/>
              <a:t>Abklärungen zum Objektstandort im Vorfeld durch Impulsberater/in</a:t>
            </a:r>
          </a:p>
          <a:p>
            <a:pPr marL="285750" indent="-285750">
              <a:buClr>
                <a:schemeClr val="accent1"/>
              </a:buClr>
              <a:buFont typeface="Arial" panose="020B0604020202020204" pitchFamily="34" charset="0"/>
              <a:buChar char="•"/>
            </a:pPr>
            <a:endParaRPr lang="de-DE" sz="1600" dirty="0"/>
          </a:p>
        </p:txBody>
      </p:sp>
      <p:sp>
        <p:nvSpPr>
          <p:cNvPr id="40" name="Textfeld 39">
            <a:extLst>
              <a:ext uri="{FF2B5EF4-FFF2-40B4-BE49-F238E27FC236}">
                <a16:creationId xmlns:a16="http://schemas.microsoft.com/office/drawing/2014/main" id="{11151A3E-954A-7F43-BB16-C7D659EB71CA}"/>
              </a:ext>
            </a:extLst>
          </p:cNvPr>
          <p:cNvSpPr txBox="1"/>
          <p:nvPr/>
        </p:nvSpPr>
        <p:spPr>
          <a:xfrm>
            <a:off x="2377010" y="5456292"/>
            <a:ext cx="3558955" cy="430887"/>
          </a:xfrm>
          <a:prstGeom prst="rect">
            <a:avLst/>
          </a:prstGeom>
          <a:noFill/>
        </p:spPr>
        <p:txBody>
          <a:bodyPr wrap="square" lIns="0" tIns="0" rIns="0" bIns="0" rtlCol="0">
            <a:spAutoFit/>
          </a:bodyPr>
          <a:lstStyle/>
          <a:p>
            <a:pPr marL="179388" indent="-179388">
              <a:buClr>
                <a:schemeClr val="accent1"/>
              </a:buClr>
            </a:pPr>
            <a:r>
              <a:rPr lang="de-CH" sz="1400" dirty="0"/>
              <a:t>* 	Angaben werden bei Besitzer/in der Liegenschaft eingeholt.</a:t>
            </a:r>
          </a:p>
        </p:txBody>
      </p:sp>
      <p:pic>
        <p:nvPicPr>
          <p:cNvPr id="25" name="Grafik 24">
            <a:extLst>
              <a:ext uri="{FF2B5EF4-FFF2-40B4-BE49-F238E27FC236}">
                <a16:creationId xmlns:a16="http://schemas.microsoft.com/office/drawing/2014/main" id="{DF6AD1FA-53B3-634B-A65B-F01F32D10525}"/>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863551" y="3148415"/>
            <a:ext cx="952500" cy="952500"/>
          </a:xfrm>
          <a:prstGeom prst="rect">
            <a:avLst/>
          </a:prstGeom>
        </p:spPr>
      </p:pic>
      <p:pic>
        <p:nvPicPr>
          <p:cNvPr id="3" name="Grafik 2">
            <a:extLst>
              <a:ext uri="{FF2B5EF4-FFF2-40B4-BE49-F238E27FC236}">
                <a16:creationId xmlns:a16="http://schemas.microsoft.com/office/drawing/2014/main" id="{25AD705D-A4CD-7507-D6B4-4C7E124D244E}"/>
              </a:ext>
            </a:extLst>
          </p:cNvPr>
          <p:cNvPicPr>
            <a:picLocks noChangeAspect="1"/>
          </p:cNvPicPr>
          <p:nvPr/>
        </p:nvPicPr>
        <p:blipFill>
          <a:blip r:embed="rId4">
            <a:clrChange>
              <a:clrFrom>
                <a:srgbClr val="F0F0F0"/>
              </a:clrFrom>
              <a:clrTo>
                <a:srgbClr val="F0F0F0">
                  <a:alpha val="0"/>
                </a:srgbClr>
              </a:clrTo>
            </a:clrChange>
          </a:blip>
          <a:stretch>
            <a:fillRect/>
          </a:stretch>
        </p:blipFill>
        <p:spPr>
          <a:xfrm>
            <a:off x="185812" y="2943827"/>
            <a:ext cx="2177299" cy="1361676"/>
          </a:xfrm>
          <a:prstGeom prst="rect">
            <a:avLst/>
          </a:prstGeom>
        </p:spPr>
      </p:pic>
    </p:spTree>
    <p:extLst>
      <p:ext uri="{BB962C8B-B14F-4D97-AF65-F5344CB8AC3E}">
        <p14:creationId xmlns:p14="http://schemas.microsoft.com/office/powerpoint/2010/main" val="122741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7069884" cy="555088"/>
          </a:xfrm>
        </p:spPr>
        <p:txBody>
          <a:bodyPr/>
          <a:lstStyle/>
          <a:p>
            <a:r>
              <a:rPr lang="de-CH" dirty="0"/>
              <a:t>Ablauf einer Impulsberatung</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5" name="Richtungspfeil 4">
            <a:extLst>
              <a:ext uri="{FF2B5EF4-FFF2-40B4-BE49-F238E27FC236}">
                <a16:creationId xmlns:a16="http://schemas.microsoft.com/office/drawing/2014/main" id="{DA56D2FD-4928-0B4F-87D2-9E17C48D2F85}"/>
              </a:ext>
            </a:extLst>
          </p:cNvPr>
          <p:cNvSpPr/>
          <p:nvPr/>
        </p:nvSpPr>
        <p:spPr>
          <a:xfrm>
            <a:off x="2398216" y="1685932"/>
            <a:ext cx="2275049" cy="719466"/>
          </a:xfrm>
          <a:prstGeom prst="homePlate">
            <a:avLst>
              <a:gd name="adj" fmla="val 20978"/>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Vorbereitung</a:t>
            </a:r>
          </a:p>
        </p:txBody>
      </p:sp>
      <p:sp>
        <p:nvSpPr>
          <p:cNvPr id="6" name="Eingebuchteter Richtungspfeil 5">
            <a:extLst>
              <a:ext uri="{FF2B5EF4-FFF2-40B4-BE49-F238E27FC236}">
                <a16:creationId xmlns:a16="http://schemas.microsoft.com/office/drawing/2014/main" id="{FC2A655A-04B8-7647-8A82-2B9C18A6B45B}"/>
              </a:ext>
            </a:extLst>
          </p:cNvPr>
          <p:cNvSpPr/>
          <p:nvPr/>
        </p:nvSpPr>
        <p:spPr>
          <a:xfrm>
            <a:off x="4648658"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Aufnahme</a:t>
            </a:r>
          </a:p>
        </p:txBody>
      </p:sp>
      <p:sp>
        <p:nvSpPr>
          <p:cNvPr id="20" name="Eingebuchteter Richtungspfeil 19">
            <a:extLst>
              <a:ext uri="{FF2B5EF4-FFF2-40B4-BE49-F238E27FC236}">
                <a16:creationId xmlns:a16="http://schemas.microsoft.com/office/drawing/2014/main" id="{77626835-206A-3B41-9E44-D5146E97555F}"/>
              </a:ext>
            </a:extLst>
          </p:cNvPr>
          <p:cNvSpPr/>
          <p:nvPr/>
        </p:nvSpPr>
        <p:spPr>
          <a:xfrm>
            <a:off x="6899100" y="1685318"/>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Beratung</a:t>
            </a:r>
          </a:p>
        </p:txBody>
      </p:sp>
      <p:sp>
        <p:nvSpPr>
          <p:cNvPr id="22" name="Eingebuchteter Richtungspfeil 21">
            <a:extLst>
              <a:ext uri="{FF2B5EF4-FFF2-40B4-BE49-F238E27FC236}">
                <a16:creationId xmlns:a16="http://schemas.microsoft.com/office/drawing/2014/main" id="{0D49305E-F6C2-1040-8112-708FF1CE493C}"/>
              </a:ext>
            </a:extLst>
          </p:cNvPr>
          <p:cNvSpPr/>
          <p:nvPr/>
        </p:nvSpPr>
        <p:spPr>
          <a:xfrm>
            <a:off x="9149543" y="1692553"/>
            <a:ext cx="2275049" cy="720080"/>
          </a:xfrm>
          <a:prstGeom prst="chevron">
            <a:avLst>
              <a:gd name="adj" fmla="val 21003"/>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Abschluss</a:t>
            </a:r>
          </a:p>
        </p:txBody>
      </p:sp>
      <p:sp>
        <p:nvSpPr>
          <p:cNvPr id="23" name="Textfeld 22">
            <a:extLst>
              <a:ext uri="{FF2B5EF4-FFF2-40B4-BE49-F238E27FC236}">
                <a16:creationId xmlns:a16="http://schemas.microsoft.com/office/drawing/2014/main" id="{54E0763A-0320-7648-A5B0-22BF86394318}"/>
              </a:ext>
            </a:extLst>
          </p:cNvPr>
          <p:cNvSpPr txBox="1"/>
          <p:nvPr/>
        </p:nvSpPr>
        <p:spPr>
          <a:xfrm>
            <a:off x="4678043" y="2545974"/>
            <a:ext cx="2119842" cy="3447098"/>
          </a:xfrm>
          <a:prstGeom prst="rect">
            <a:avLst/>
          </a:prstGeom>
          <a:noFill/>
        </p:spPr>
        <p:txBody>
          <a:bodyPr wrap="square" lIns="0" tIns="0" rIns="0" bIns="0" rtlCol="0">
            <a:spAutoFit/>
          </a:bodyPr>
          <a:lstStyle/>
          <a:p>
            <a:pPr marL="179388" indent="-179388">
              <a:buClr>
                <a:schemeClr val="accent2"/>
              </a:buClr>
              <a:buFont typeface="Arial" panose="020B0604020202020204" pitchFamily="34" charset="0"/>
              <a:buChar char="•"/>
            </a:pPr>
            <a:r>
              <a:rPr lang="de-DE" sz="1600" dirty="0"/>
              <a:t>Zweck, Zustand und Funktion des heutigen Systems</a:t>
            </a:r>
          </a:p>
          <a:p>
            <a:pPr marL="179388" indent="-179388">
              <a:buClr>
                <a:schemeClr val="accent2"/>
              </a:buClr>
              <a:buFont typeface="Arial" panose="020B0604020202020204" pitchFamily="34" charset="0"/>
              <a:buChar char="•"/>
            </a:pPr>
            <a:r>
              <a:rPr lang="de-DE" sz="1600" dirty="0"/>
              <a:t>Situation für Alter-nativen (Gebäude, Platz, Flächen, Umgebung etc.)</a:t>
            </a:r>
          </a:p>
          <a:p>
            <a:pPr marL="179388" indent="-179388">
              <a:buClr>
                <a:schemeClr val="accent2"/>
              </a:buClr>
              <a:buFont typeface="Arial" panose="020B0604020202020204" pitchFamily="34" charset="0"/>
              <a:buChar char="•"/>
            </a:pPr>
            <a:r>
              <a:rPr lang="de-DE" sz="1600" dirty="0"/>
              <a:t>STWE: Verwaltung oder andere </a:t>
            </a:r>
            <a:r>
              <a:rPr lang="de-DE" sz="1600" dirty="0" err="1"/>
              <a:t>Ent</a:t>
            </a:r>
            <a:r>
              <a:rPr lang="de-DE" sz="1600" dirty="0"/>
              <a:t>-scheider/innen, Vorliebe für </a:t>
            </a:r>
            <a:r>
              <a:rPr lang="de-DE" sz="1600" dirty="0" err="1"/>
              <a:t>erneuer</a:t>
            </a:r>
            <a:r>
              <a:rPr lang="de-DE" sz="1600" dirty="0"/>
              <a:t>-bare Variante und Entscheidungs-prozess einschätzen</a:t>
            </a:r>
          </a:p>
        </p:txBody>
      </p:sp>
      <p:sp>
        <p:nvSpPr>
          <p:cNvPr id="26" name="Textfeld 25">
            <a:extLst>
              <a:ext uri="{FF2B5EF4-FFF2-40B4-BE49-F238E27FC236}">
                <a16:creationId xmlns:a16="http://schemas.microsoft.com/office/drawing/2014/main" id="{1274E63A-2C25-7249-992C-BDE7CA7AF39D}"/>
              </a:ext>
            </a:extLst>
          </p:cNvPr>
          <p:cNvSpPr txBox="1"/>
          <p:nvPr/>
        </p:nvSpPr>
        <p:spPr>
          <a:xfrm>
            <a:off x="6899100" y="2545974"/>
            <a:ext cx="2149228" cy="3447098"/>
          </a:xfrm>
          <a:prstGeom prst="rect">
            <a:avLst/>
          </a:prstGeom>
          <a:noFill/>
        </p:spPr>
        <p:txBody>
          <a:bodyPr wrap="square" lIns="0" tIns="0" rIns="0" bIns="0" rtlCol="0">
            <a:spAutoFit/>
          </a:bodyPr>
          <a:lstStyle>
            <a:defPPr>
              <a:defRPr lang="de-DE"/>
            </a:defPPr>
            <a:lvl1pPr marL="179388" indent="-179388">
              <a:buClr>
                <a:schemeClr val="accent1"/>
              </a:buClr>
              <a:buFont typeface="Arial" panose="020B0604020202020204" pitchFamily="34" charset="0"/>
              <a:buChar char="•"/>
              <a:defRPr sz="1600"/>
            </a:lvl1pPr>
          </a:lstStyle>
          <a:p>
            <a:pPr>
              <a:buClr>
                <a:schemeClr val="accent2"/>
              </a:buClr>
            </a:pPr>
            <a:r>
              <a:rPr lang="de-CH" dirty="0"/>
              <a:t>Mögliche </a:t>
            </a:r>
            <a:r>
              <a:rPr lang="de-CH" dirty="0" err="1"/>
              <a:t>erneuer</a:t>
            </a:r>
            <a:r>
              <a:rPr lang="de-CH" dirty="0"/>
              <a:t>-bare Alternativen</a:t>
            </a:r>
          </a:p>
          <a:p>
            <a:pPr>
              <a:buClr>
                <a:schemeClr val="accent2"/>
              </a:buClr>
            </a:pPr>
            <a:r>
              <a:rPr lang="de-CH" dirty="0"/>
              <a:t>Vergleich mit konventionellem System</a:t>
            </a:r>
          </a:p>
          <a:p>
            <a:pPr>
              <a:buClr>
                <a:schemeClr val="accent2"/>
              </a:buClr>
            </a:pPr>
            <a:r>
              <a:rPr lang="de-CH" dirty="0"/>
              <a:t>Künftige Energie- und Leistungszahlen, CO</a:t>
            </a:r>
            <a:r>
              <a:rPr lang="de-CH" baseline="-25000" dirty="0"/>
              <a:t>2</a:t>
            </a:r>
            <a:r>
              <a:rPr lang="de-CH" dirty="0"/>
              <a:t>-Emissionen </a:t>
            </a:r>
          </a:p>
          <a:p>
            <a:pPr>
              <a:buClr>
                <a:schemeClr val="accent2"/>
              </a:buClr>
            </a:pPr>
            <a:r>
              <a:rPr lang="de-CH" dirty="0"/>
              <a:t>Kosten: Investition, Fördergelder und Betrieb </a:t>
            </a:r>
          </a:p>
          <a:p>
            <a:pPr>
              <a:buClr>
                <a:schemeClr val="accent2"/>
              </a:buClr>
            </a:pPr>
            <a:r>
              <a:rPr lang="de-CH" dirty="0"/>
              <a:t>Finanzielle und ökologische Effekte</a:t>
            </a:r>
          </a:p>
          <a:p>
            <a:pPr>
              <a:buClr>
                <a:schemeClr val="accent2"/>
              </a:buClr>
            </a:pPr>
            <a:endParaRPr lang="de-DE" dirty="0"/>
          </a:p>
        </p:txBody>
      </p:sp>
      <p:sp>
        <p:nvSpPr>
          <p:cNvPr id="28" name="Textfeld 27">
            <a:extLst>
              <a:ext uri="{FF2B5EF4-FFF2-40B4-BE49-F238E27FC236}">
                <a16:creationId xmlns:a16="http://schemas.microsoft.com/office/drawing/2014/main" id="{E63A6038-ECEB-624A-BE61-75F347887DB1}"/>
              </a:ext>
            </a:extLst>
          </p:cNvPr>
          <p:cNvSpPr txBox="1"/>
          <p:nvPr/>
        </p:nvSpPr>
        <p:spPr>
          <a:xfrm>
            <a:off x="9149543" y="2545974"/>
            <a:ext cx="2269732" cy="1477328"/>
          </a:xfrm>
          <a:prstGeom prst="rect">
            <a:avLst/>
          </a:prstGeom>
          <a:noFill/>
        </p:spPr>
        <p:txBody>
          <a:bodyPr wrap="square" lIns="0" tIns="0" rIns="0" bIns="0" rtlCol="0">
            <a:spAutoFit/>
          </a:bodyPr>
          <a:lstStyle/>
          <a:p>
            <a:pPr marL="179388" indent="-179388">
              <a:buClr>
                <a:schemeClr val="accent2"/>
              </a:buClr>
              <a:buFont typeface="Arial" panose="020B0604020202020204" pitchFamily="34" charset="0"/>
              <a:buChar char="•"/>
            </a:pPr>
            <a:r>
              <a:rPr lang="de-DE" sz="1600" dirty="0"/>
              <a:t>Unterschreiben des Beratungsberichts </a:t>
            </a:r>
          </a:p>
          <a:p>
            <a:pPr marL="179388" indent="-179388">
              <a:buClr>
                <a:schemeClr val="accent2"/>
              </a:buClr>
              <a:buFont typeface="Arial" panose="020B0604020202020204" pitchFamily="34" charset="0"/>
              <a:buChar char="•"/>
            </a:pPr>
            <a:r>
              <a:rPr lang="de-DE" sz="1600" dirty="0"/>
              <a:t>Beratungsbericht zum Einholen von Variantenvergleichen oder Offerten</a:t>
            </a:r>
          </a:p>
        </p:txBody>
      </p:sp>
      <p:sp>
        <p:nvSpPr>
          <p:cNvPr id="29" name="Eckige Klammer links 28">
            <a:extLst>
              <a:ext uri="{FF2B5EF4-FFF2-40B4-BE49-F238E27FC236}">
                <a16:creationId xmlns:a16="http://schemas.microsoft.com/office/drawing/2014/main" id="{04EA7F6C-878A-B543-8B42-548FE1C54816}"/>
              </a:ext>
            </a:extLst>
          </p:cNvPr>
          <p:cNvSpPr/>
          <p:nvPr/>
        </p:nvSpPr>
        <p:spPr>
          <a:xfrm rot="16200000">
            <a:off x="5638226" y="4864232"/>
            <a:ext cx="188289" cy="2167424"/>
          </a:xfrm>
          <a:prstGeom prst="leftBracket">
            <a:avLst/>
          </a:prstGeom>
          <a:ln w="127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0" name="Textfeld 29">
            <a:extLst>
              <a:ext uri="{FF2B5EF4-FFF2-40B4-BE49-F238E27FC236}">
                <a16:creationId xmlns:a16="http://schemas.microsoft.com/office/drawing/2014/main" id="{0211E01A-050D-B942-BF1B-243ACEFCD4C6}"/>
              </a:ext>
            </a:extLst>
          </p:cNvPr>
          <p:cNvSpPr txBox="1"/>
          <p:nvPr/>
        </p:nvSpPr>
        <p:spPr>
          <a:xfrm>
            <a:off x="4648658" y="6100020"/>
            <a:ext cx="2167425" cy="430887"/>
          </a:xfrm>
          <a:prstGeom prst="rect">
            <a:avLst/>
          </a:prstGeom>
          <a:noFill/>
        </p:spPr>
        <p:txBody>
          <a:bodyPr wrap="square" lIns="0" tIns="0" rIns="0" bIns="0" rtlCol="0">
            <a:spAutoFit/>
          </a:bodyPr>
          <a:lstStyle/>
          <a:p>
            <a:pPr algn="ctr"/>
            <a:r>
              <a:rPr lang="de-DE" sz="1400" dirty="0"/>
              <a:t>Situationserfassung vor Ort 2–3 h</a:t>
            </a:r>
          </a:p>
        </p:txBody>
      </p:sp>
      <p:sp>
        <p:nvSpPr>
          <p:cNvPr id="31" name="Textfeld 30">
            <a:extLst>
              <a:ext uri="{FF2B5EF4-FFF2-40B4-BE49-F238E27FC236}">
                <a16:creationId xmlns:a16="http://schemas.microsoft.com/office/drawing/2014/main" id="{870A16AE-FC89-0048-9AF3-DF8948928CB4}"/>
              </a:ext>
            </a:extLst>
          </p:cNvPr>
          <p:cNvSpPr txBox="1"/>
          <p:nvPr/>
        </p:nvSpPr>
        <p:spPr>
          <a:xfrm>
            <a:off x="2393029" y="2545974"/>
            <a:ext cx="2115886" cy="3447098"/>
          </a:xfrm>
          <a:prstGeom prst="rect">
            <a:avLst/>
          </a:prstGeom>
          <a:noFill/>
        </p:spPr>
        <p:txBody>
          <a:bodyPr wrap="square" lIns="0" tIns="0" rIns="0" bIns="0" rtlCol="0">
            <a:spAutoFit/>
          </a:bodyPr>
          <a:lstStyle/>
          <a:p>
            <a:pPr marL="179388" indent="-179388">
              <a:buClr>
                <a:schemeClr val="accent2"/>
              </a:buClr>
              <a:buFont typeface="Arial" panose="020B0604020202020204" pitchFamily="34" charset="0"/>
              <a:buChar char="•"/>
            </a:pPr>
            <a:r>
              <a:rPr lang="de-DE" sz="1600" dirty="0"/>
              <a:t>Allgemeine Angaben zur Liegenschaft inkl. durchgeführten energetischen Sanierungen</a:t>
            </a:r>
          </a:p>
          <a:p>
            <a:pPr marL="179388" indent="-179388">
              <a:buClr>
                <a:schemeClr val="accent2"/>
              </a:buClr>
              <a:buFont typeface="Arial" panose="020B0604020202020204" pitchFamily="34" charset="0"/>
              <a:buChar char="•"/>
            </a:pPr>
            <a:r>
              <a:rPr lang="de-DE" sz="1600" dirty="0"/>
              <a:t>Verbrauchsdaten (Öl-/Gas-/Strom-rechnungen der letzten 3 Jahre…)</a:t>
            </a:r>
          </a:p>
          <a:p>
            <a:pPr marL="179388" indent="-179388">
              <a:buClr>
                <a:schemeClr val="accent2"/>
              </a:buClr>
              <a:buFont typeface="Arial" panose="020B0604020202020204" pitchFamily="34" charset="0"/>
              <a:buChar char="•"/>
            </a:pPr>
            <a:r>
              <a:rPr lang="de-CH" sz="1600" dirty="0"/>
              <a:t>Abklärungen zum Objektstandort im Vorfeld durch Impulsberater/in</a:t>
            </a:r>
          </a:p>
          <a:p>
            <a:pPr marL="179388" indent="-179388">
              <a:buClr>
                <a:schemeClr val="accent2"/>
              </a:buClr>
              <a:buFont typeface="Arial" panose="020B0604020202020204" pitchFamily="34" charset="0"/>
              <a:buChar char="•"/>
            </a:pPr>
            <a:endParaRPr lang="de-DE" sz="1600" dirty="0"/>
          </a:p>
        </p:txBody>
      </p:sp>
      <p:sp>
        <p:nvSpPr>
          <p:cNvPr id="19" name="Eckige Klammer links 18">
            <a:extLst>
              <a:ext uri="{FF2B5EF4-FFF2-40B4-BE49-F238E27FC236}">
                <a16:creationId xmlns:a16="http://schemas.microsoft.com/office/drawing/2014/main" id="{1AD21B23-08D7-1B49-8842-95050EDC306A}"/>
              </a:ext>
            </a:extLst>
          </p:cNvPr>
          <p:cNvSpPr/>
          <p:nvPr/>
        </p:nvSpPr>
        <p:spPr>
          <a:xfrm rot="16200000">
            <a:off x="7897336" y="4650685"/>
            <a:ext cx="188289" cy="2167424"/>
          </a:xfrm>
          <a:prstGeom prst="leftBracket">
            <a:avLst/>
          </a:prstGeom>
          <a:ln w="127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1" name="Textfeld 20">
            <a:extLst>
              <a:ext uri="{FF2B5EF4-FFF2-40B4-BE49-F238E27FC236}">
                <a16:creationId xmlns:a16="http://schemas.microsoft.com/office/drawing/2014/main" id="{60609E0A-DDCD-024E-BBE4-12B786FDB5C3}"/>
              </a:ext>
            </a:extLst>
          </p:cNvPr>
          <p:cNvSpPr txBox="1"/>
          <p:nvPr/>
        </p:nvSpPr>
        <p:spPr>
          <a:xfrm>
            <a:off x="6907768" y="5886473"/>
            <a:ext cx="2167425" cy="646331"/>
          </a:xfrm>
          <a:prstGeom prst="rect">
            <a:avLst/>
          </a:prstGeom>
          <a:noFill/>
        </p:spPr>
        <p:txBody>
          <a:bodyPr wrap="square" lIns="0" tIns="0" rIns="0" bIns="0" rtlCol="0">
            <a:spAutoFit/>
          </a:bodyPr>
          <a:lstStyle>
            <a:defPPr>
              <a:defRPr lang="de-DE"/>
            </a:defPPr>
            <a:lvl1pPr algn="ctr">
              <a:defRPr sz="1600"/>
            </a:lvl1pPr>
          </a:lstStyle>
          <a:p>
            <a:r>
              <a:rPr lang="de-CH" sz="1400" dirty="0"/>
              <a:t>Beratung der Verwaltung oder an STWE-Versammlung 1–2 h </a:t>
            </a:r>
            <a:endParaRPr lang="de-DE" sz="1400" dirty="0"/>
          </a:p>
        </p:txBody>
      </p:sp>
      <p:pic>
        <p:nvPicPr>
          <p:cNvPr id="32" name="Grafik 31">
            <a:extLst>
              <a:ext uri="{FF2B5EF4-FFF2-40B4-BE49-F238E27FC236}">
                <a16:creationId xmlns:a16="http://schemas.microsoft.com/office/drawing/2014/main" id="{25DCD62F-28A5-BA46-89CB-B01C7A1E3647}"/>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863551" y="3131020"/>
            <a:ext cx="968077" cy="968077"/>
          </a:xfrm>
          <a:prstGeom prst="rect">
            <a:avLst/>
          </a:prstGeom>
        </p:spPr>
      </p:pic>
      <p:pic>
        <p:nvPicPr>
          <p:cNvPr id="9" name="Grafik 8">
            <a:extLst>
              <a:ext uri="{FF2B5EF4-FFF2-40B4-BE49-F238E27FC236}">
                <a16:creationId xmlns:a16="http://schemas.microsoft.com/office/drawing/2014/main" id="{4010A1C8-0E4A-715C-66AC-3F6F40CA7079}"/>
              </a:ext>
            </a:extLst>
          </p:cNvPr>
          <p:cNvPicPr>
            <a:picLocks noChangeAspect="1"/>
          </p:cNvPicPr>
          <p:nvPr/>
        </p:nvPicPr>
        <p:blipFill>
          <a:blip r:embed="rId4">
            <a:clrChange>
              <a:clrFrom>
                <a:srgbClr val="F0F0F0"/>
              </a:clrFrom>
              <a:clrTo>
                <a:srgbClr val="F0F0F0">
                  <a:alpha val="0"/>
                </a:srgbClr>
              </a:clrTo>
            </a:clrChange>
          </a:blip>
          <a:stretch>
            <a:fillRect/>
          </a:stretch>
        </p:blipFill>
        <p:spPr>
          <a:xfrm>
            <a:off x="199684" y="2936915"/>
            <a:ext cx="2142738" cy="1375499"/>
          </a:xfrm>
          <a:prstGeom prst="rect">
            <a:avLst/>
          </a:prstGeom>
        </p:spPr>
      </p:pic>
    </p:spTree>
    <p:extLst>
      <p:ext uri="{BB962C8B-B14F-4D97-AF65-F5344CB8AC3E}">
        <p14:creationId xmlns:p14="http://schemas.microsoft.com/office/powerpoint/2010/main" val="10542193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2801311" cy="555088"/>
          </a:xfrm>
        </p:spPr>
        <p:txBody>
          <a:bodyPr/>
          <a:lstStyle/>
          <a:p>
            <a:r>
              <a:rPr lang="de-CH" dirty="0"/>
              <a:t>Ergebnisse </a:t>
            </a:r>
          </a:p>
        </p:txBody>
      </p:sp>
      <p:sp>
        <p:nvSpPr>
          <p:cNvPr id="4" name="Inhaltsplatzhalter 3"/>
          <p:cNvSpPr>
            <a:spLocks noGrp="1"/>
          </p:cNvSpPr>
          <p:nvPr>
            <p:ph sz="half" idx="2"/>
          </p:nvPr>
        </p:nvSpPr>
        <p:spPr>
          <a:xfrm>
            <a:off x="695400" y="1825625"/>
            <a:ext cx="4715688" cy="4351338"/>
          </a:xfrm>
        </p:spPr>
        <p:txBody>
          <a:bodyPr>
            <a:normAutofit/>
          </a:bodyPr>
          <a:lstStyle/>
          <a:p>
            <a:pPr marL="0" indent="0">
              <a:buClr>
                <a:schemeClr val="accent1"/>
              </a:buClr>
              <a:buNone/>
            </a:pPr>
            <a:r>
              <a:rPr lang="de-CH" sz="1800" dirty="0"/>
              <a:t>Der/die Hausbesitzer/in erhält nach Abschluss der Beratung vor Ort:</a:t>
            </a:r>
          </a:p>
          <a:p>
            <a:pPr marL="0" indent="0">
              <a:buClr>
                <a:schemeClr val="accent1"/>
              </a:buClr>
              <a:buNone/>
            </a:pPr>
            <a:endParaRPr lang="de-CH" sz="1800" dirty="0"/>
          </a:p>
          <a:p>
            <a:pPr marL="285750" indent="-285750">
              <a:buClr>
                <a:schemeClr val="accent2"/>
              </a:buClr>
              <a:buFont typeface="Arial" panose="020B0604020202020204" pitchFamily="34" charset="0"/>
              <a:buChar char="•"/>
            </a:pPr>
            <a:r>
              <a:rPr lang="de-CH" sz="1800" dirty="0"/>
              <a:t>eine </a:t>
            </a:r>
            <a:r>
              <a:rPr lang="de-CH" sz="1800" b="1" dirty="0"/>
              <a:t>Checkliste: </a:t>
            </a:r>
            <a:r>
              <a:rPr lang="de-CH" sz="1800" dirty="0"/>
              <a:t>Dokumentation des bestehenden  Heizungssystems, Aufzeigen von Sofortmassnahmen und erneuerbarer Heizungssysteme sowie Richtkosten)</a:t>
            </a:r>
          </a:p>
          <a:p>
            <a:pPr marL="285750" indent="-285750">
              <a:buClr>
                <a:schemeClr val="accent2"/>
              </a:buClr>
              <a:buFont typeface="Arial" panose="020B0604020202020204" pitchFamily="34" charset="0"/>
              <a:buChar char="•"/>
            </a:pPr>
            <a:endParaRPr lang="de-CH" sz="1800" dirty="0"/>
          </a:p>
          <a:p>
            <a:pPr marL="285750" indent="-285750">
              <a:buClr>
                <a:schemeClr val="accent2"/>
              </a:buClr>
              <a:buFont typeface="Arial" panose="020B0604020202020204" pitchFamily="34" charset="0"/>
              <a:buChar char="•"/>
            </a:pPr>
            <a:r>
              <a:rPr lang="de-CH" sz="1800" dirty="0"/>
              <a:t>Hinweise auf </a:t>
            </a:r>
            <a:r>
              <a:rPr lang="de-CH" sz="1800" b="1" dirty="0"/>
              <a:t>Fördermöglichkeiten</a:t>
            </a:r>
          </a:p>
          <a:p>
            <a:pPr marL="285750" indent="-285750">
              <a:buClr>
                <a:schemeClr val="accent1"/>
              </a:buClr>
              <a:buFont typeface="Arial" panose="020B0604020202020204" pitchFamily="34" charset="0"/>
              <a:buChar char="•"/>
            </a:pPr>
            <a:endParaRPr lang="de-CH" sz="1800" b="1" dirty="0"/>
          </a:p>
          <a:p>
            <a:pPr>
              <a:buClr>
                <a:schemeClr val="accent1"/>
              </a:buClr>
            </a:pPr>
            <a:r>
              <a:rPr lang="de-CH" sz="1800" dirty="0"/>
              <a:t>Die Dokumentation kann für das </a:t>
            </a:r>
            <a:r>
              <a:rPr lang="de-CH" sz="1800" b="1" dirty="0"/>
              <a:t>Einholen einer Offerte </a:t>
            </a:r>
            <a:r>
              <a:rPr lang="de-CH" sz="1800" dirty="0"/>
              <a:t>verwendet werden.</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9" name="Grafik 8">
            <a:extLst>
              <a:ext uri="{FF2B5EF4-FFF2-40B4-BE49-F238E27FC236}">
                <a16:creationId xmlns:a16="http://schemas.microsoft.com/office/drawing/2014/main" id="{109A1AB2-E77A-0D58-C3C9-F3053A827551}"/>
              </a:ext>
            </a:extLst>
          </p:cNvPr>
          <p:cNvPicPr>
            <a:picLocks noChangeAspect="1"/>
          </p:cNvPicPr>
          <p:nvPr/>
        </p:nvPicPr>
        <p:blipFill>
          <a:blip r:embed="rId2"/>
          <a:stretch>
            <a:fillRect/>
          </a:stretch>
        </p:blipFill>
        <p:spPr>
          <a:xfrm>
            <a:off x="10169368" y="4408696"/>
            <a:ext cx="1162710" cy="1645382"/>
          </a:xfrm>
          <a:prstGeom prst="rect">
            <a:avLst/>
          </a:prstGeom>
          <a:solidFill>
            <a:schemeClr val="bg1"/>
          </a:solidFill>
          <a:ln>
            <a:solidFill>
              <a:schemeClr val="bg2"/>
            </a:solidFill>
          </a:ln>
        </p:spPr>
      </p:pic>
      <p:pic>
        <p:nvPicPr>
          <p:cNvPr id="8" name="Grafik 7">
            <a:extLst>
              <a:ext uri="{FF2B5EF4-FFF2-40B4-BE49-F238E27FC236}">
                <a16:creationId xmlns:a16="http://schemas.microsoft.com/office/drawing/2014/main" id="{0FB26C48-BE0C-8306-45E5-0CD7645E14C5}"/>
              </a:ext>
            </a:extLst>
          </p:cNvPr>
          <p:cNvPicPr>
            <a:picLocks noChangeAspect="1"/>
          </p:cNvPicPr>
          <p:nvPr/>
        </p:nvPicPr>
        <p:blipFill>
          <a:blip r:embed="rId3"/>
          <a:stretch>
            <a:fillRect/>
          </a:stretch>
        </p:blipFill>
        <p:spPr>
          <a:xfrm>
            <a:off x="10169368" y="2647024"/>
            <a:ext cx="1162710" cy="1645382"/>
          </a:xfrm>
          <a:prstGeom prst="rect">
            <a:avLst/>
          </a:prstGeom>
          <a:solidFill>
            <a:schemeClr val="bg1"/>
          </a:solidFill>
          <a:ln>
            <a:solidFill>
              <a:schemeClr val="bg2"/>
            </a:solidFill>
          </a:ln>
        </p:spPr>
      </p:pic>
      <p:pic>
        <p:nvPicPr>
          <p:cNvPr id="7" name="Grafik 6">
            <a:extLst>
              <a:ext uri="{FF2B5EF4-FFF2-40B4-BE49-F238E27FC236}">
                <a16:creationId xmlns:a16="http://schemas.microsoft.com/office/drawing/2014/main" id="{8B6F52D6-E07A-1ADC-6101-A976EB1EB04A}"/>
              </a:ext>
            </a:extLst>
          </p:cNvPr>
          <p:cNvPicPr>
            <a:picLocks noChangeAspect="1"/>
          </p:cNvPicPr>
          <p:nvPr/>
        </p:nvPicPr>
        <p:blipFill>
          <a:blip r:embed="rId4"/>
          <a:stretch>
            <a:fillRect/>
          </a:stretch>
        </p:blipFill>
        <p:spPr>
          <a:xfrm>
            <a:off x="10169368" y="881615"/>
            <a:ext cx="1162710" cy="1645382"/>
          </a:xfrm>
          <a:prstGeom prst="rect">
            <a:avLst/>
          </a:prstGeom>
          <a:solidFill>
            <a:schemeClr val="bg1"/>
          </a:solidFill>
          <a:ln>
            <a:solidFill>
              <a:schemeClr val="bg2"/>
            </a:solidFill>
          </a:ln>
        </p:spPr>
      </p:pic>
      <p:pic>
        <p:nvPicPr>
          <p:cNvPr id="6" name="Grafik 5">
            <a:extLst>
              <a:ext uri="{FF2B5EF4-FFF2-40B4-BE49-F238E27FC236}">
                <a16:creationId xmlns:a16="http://schemas.microsoft.com/office/drawing/2014/main" id="{5D35812A-B3D3-6F23-E699-9C84E2342F4E}"/>
              </a:ext>
            </a:extLst>
          </p:cNvPr>
          <p:cNvPicPr>
            <a:picLocks noChangeAspect="1"/>
          </p:cNvPicPr>
          <p:nvPr/>
        </p:nvPicPr>
        <p:blipFill>
          <a:blip r:embed="rId5"/>
          <a:stretch>
            <a:fillRect/>
          </a:stretch>
        </p:blipFill>
        <p:spPr>
          <a:xfrm>
            <a:off x="6352944" y="870676"/>
            <a:ext cx="3662855" cy="5183402"/>
          </a:xfrm>
          <a:prstGeom prst="rect">
            <a:avLst/>
          </a:prstGeom>
          <a:solidFill>
            <a:schemeClr val="bg1"/>
          </a:solidFill>
          <a:ln>
            <a:solidFill>
              <a:schemeClr val="bg2"/>
            </a:solidFill>
          </a:ln>
        </p:spPr>
      </p:pic>
    </p:spTree>
    <p:extLst>
      <p:ext uri="{BB962C8B-B14F-4D97-AF65-F5344CB8AC3E}">
        <p14:creationId xmlns:p14="http://schemas.microsoft.com/office/powerpoint/2010/main" val="5056182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9556783" cy="555088"/>
          </a:xfrm>
        </p:spPr>
        <p:txBody>
          <a:bodyPr/>
          <a:lstStyle/>
          <a:p>
            <a:r>
              <a:rPr lang="de-CH" dirty="0" err="1"/>
              <a:t>impulsBeraterinnen</a:t>
            </a:r>
            <a:r>
              <a:rPr lang="de-CH" dirty="0"/>
              <a:t> und </a:t>
            </a:r>
            <a:r>
              <a:rPr lang="de-CH" dirty="0" err="1"/>
              <a:t>impulsBerater</a:t>
            </a:r>
            <a:endParaRPr lang="de-CH" dirty="0"/>
          </a:p>
        </p:txBody>
      </p:sp>
      <p:sp>
        <p:nvSpPr>
          <p:cNvPr id="3" name="Foliennummernplatzhalt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grpSp>
        <p:nvGrpSpPr>
          <p:cNvPr id="5" name="Gruppieren 4">
            <a:extLst>
              <a:ext uri="{FF2B5EF4-FFF2-40B4-BE49-F238E27FC236}">
                <a16:creationId xmlns:a16="http://schemas.microsoft.com/office/drawing/2014/main" id="{CFD0411E-4B1F-2A44-B430-29F912989A05}"/>
              </a:ext>
            </a:extLst>
          </p:cNvPr>
          <p:cNvGrpSpPr/>
          <p:nvPr/>
        </p:nvGrpSpPr>
        <p:grpSpPr>
          <a:xfrm>
            <a:off x="6533135" y="1749803"/>
            <a:ext cx="3667321" cy="3983453"/>
            <a:chOff x="6974140" y="1895449"/>
            <a:chExt cx="4104138" cy="4369016"/>
          </a:xfrm>
        </p:grpSpPr>
        <p:pic>
          <p:nvPicPr>
            <p:cNvPr id="8194" name="Picture 2" descr="Porträt Moritz Kulawik">
              <a:extLst>
                <a:ext uri="{FF2B5EF4-FFF2-40B4-BE49-F238E27FC236}">
                  <a16:creationId xmlns:a16="http://schemas.microsoft.com/office/drawing/2014/main" id="{113D8A2E-B7EB-E849-8288-E15A3A496624}"/>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974140" y="1898477"/>
              <a:ext cx="2002427" cy="2139619"/>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Yvan Ziegler vor Wiese">
              <a:extLst>
                <a:ext uri="{FF2B5EF4-FFF2-40B4-BE49-F238E27FC236}">
                  <a16:creationId xmlns:a16="http://schemas.microsoft.com/office/drawing/2014/main" id="{F29BC81E-DE9F-5F4F-845D-24E1059C6A40}"/>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986403" y="4119110"/>
              <a:ext cx="2002427" cy="2136610"/>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Guillaume Marie dans la chaufferie.">
              <a:extLst>
                <a:ext uri="{FF2B5EF4-FFF2-40B4-BE49-F238E27FC236}">
                  <a16:creationId xmlns:a16="http://schemas.microsoft.com/office/drawing/2014/main" id="{827857F8-BE6E-AB4E-90D3-CC887CB152D1}"/>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b="-411"/>
            <a:stretch/>
          </p:blipFill>
          <p:spPr bwMode="auto">
            <a:xfrm>
              <a:off x="9075851" y="4127856"/>
              <a:ext cx="2002427" cy="2136609"/>
            </a:xfrm>
            <a:prstGeom prst="rect">
              <a:avLst/>
            </a:prstGeom>
            <a:noFill/>
            <a:extLst>
              <a:ext uri="{909E8E84-426E-40DD-AFC4-6F175D3DCCD1}">
                <a14:hiddenFill xmlns:a14="http://schemas.microsoft.com/office/drawing/2010/main">
                  <a:solidFill>
                    <a:srgbClr val="FFFFFF"/>
                  </a:solidFill>
                </a14:hiddenFill>
              </a:ext>
            </a:extLst>
          </p:spPr>
        </p:pic>
        <p:pic>
          <p:nvPicPr>
            <p:cNvPr id="8202" name="Picture 10" descr="Corina Schick ist Energieberaterin und macht Impulsberatungen für das Programm erneuerbar heizen.">
              <a:extLst>
                <a:ext uri="{FF2B5EF4-FFF2-40B4-BE49-F238E27FC236}">
                  <a16:creationId xmlns:a16="http://schemas.microsoft.com/office/drawing/2014/main" id="{1B9D7C05-2CC7-0245-BD5E-5C6326C5127C}"/>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t="-105"/>
            <a:stretch/>
          </p:blipFill>
          <p:spPr bwMode="auto">
            <a:xfrm>
              <a:off x="9075851" y="1895449"/>
              <a:ext cx="2002427" cy="2139619"/>
            </a:xfrm>
            <a:prstGeom prst="rect">
              <a:avLst/>
            </a:prstGeom>
            <a:noFill/>
            <a:extLst>
              <a:ext uri="{909E8E84-426E-40DD-AFC4-6F175D3DCCD1}">
                <a14:hiddenFill xmlns:a14="http://schemas.microsoft.com/office/drawing/2010/main">
                  <a:solidFill>
                    <a:srgbClr val="FFFFFF"/>
                  </a:solidFill>
                </a14:hiddenFill>
              </a:ext>
            </a:extLst>
          </p:spPr>
        </p:pic>
        <p:sp>
          <p:nvSpPr>
            <p:cNvPr id="15" name="Oval 14">
              <a:extLst>
                <a:ext uri="{FF2B5EF4-FFF2-40B4-BE49-F238E27FC236}">
                  <a16:creationId xmlns:a16="http://schemas.microsoft.com/office/drawing/2014/main" id="{9FC83FF6-5217-8D43-8ADF-C75A84B963F2}"/>
                </a:ext>
              </a:extLst>
            </p:cNvPr>
            <p:cNvSpPr/>
            <p:nvPr/>
          </p:nvSpPr>
          <p:spPr>
            <a:xfrm>
              <a:off x="7823082" y="2702365"/>
              <a:ext cx="2665406" cy="2665406"/>
            </a:xfrm>
            <a:prstGeom prst="ellipse">
              <a:avLst/>
            </a:prstGeom>
            <a:solidFill>
              <a:schemeClr val="accent2">
                <a:alpha val="70077"/>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b="1" dirty="0"/>
                <a:t>4 von über 2‘000 </a:t>
              </a:r>
              <a:br>
                <a:rPr lang="de-DE" b="1" dirty="0"/>
              </a:br>
              <a:r>
                <a:rPr lang="de-DE" b="1" dirty="0"/>
                <a:t>Impulsberater/innen </a:t>
              </a:r>
              <a:br>
                <a:rPr lang="de-DE" b="1" dirty="0"/>
              </a:br>
              <a:r>
                <a:rPr lang="de-DE" b="1" dirty="0"/>
                <a:t>in der Schweiz!</a:t>
              </a:r>
            </a:p>
          </p:txBody>
        </p:sp>
      </p:grpSp>
      <p:sp>
        <p:nvSpPr>
          <p:cNvPr id="13" name="Textfeld 12">
            <a:extLst>
              <a:ext uri="{FF2B5EF4-FFF2-40B4-BE49-F238E27FC236}">
                <a16:creationId xmlns:a16="http://schemas.microsoft.com/office/drawing/2014/main" id="{0143B199-FEC9-E744-8A5E-091C802C2A5E}"/>
              </a:ext>
            </a:extLst>
          </p:cNvPr>
          <p:cNvSpPr txBox="1"/>
          <p:nvPr/>
        </p:nvSpPr>
        <p:spPr>
          <a:xfrm>
            <a:off x="1374896" y="5848195"/>
            <a:ext cx="5297168"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a:t>Impulsberaterinnen und Impulsberater ganz in Ihrer Nähe finden Sie auf </a:t>
            </a:r>
            <a:r>
              <a:rPr lang="de-DE" sz="1600" u="sng" dirty="0" err="1"/>
              <a:t>erneuerbarheizen.ch</a:t>
            </a:r>
            <a:endParaRPr lang="de-DE" sz="1600" u="sng" dirty="0"/>
          </a:p>
        </p:txBody>
      </p:sp>
      <p:pic>
        <p:nvPicPr>
          <p:cNvPr id="14" name="Grafik 13">
            <a:extLst>
              <a:ext uri="{FF2B5EF4-FFF2-40B4-BE49-F238E27FC236}">
                <a16:creationId xmlns:a16="http://schemas.microsoft.com/office/drawing/2014/main" id="{614A3D06-1E6A-AC45-B63F-D697D0B4CC8B}"/>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50367" y="5727912"/>
            <a:ext cx="733007" cy="733007"/>
          </a:xfrm>
          <a:prstGeom prst="rect">
            <a:avLst/>
          </a:prstGeom>
        </p:spPr>
      </p:pic>
      <p:pic>
        <p:nvPicPr>
          <p:cNvPr id="7" name="Grafik 6">
            <a:extLst>
              <a:ext uri="{FF2B5EF4-FFF2-40B4-BE49-F238E27FC236}">
                <a16:creationId xmlns:a16="http://schemas.microsoft.com/office/drawing/2014/main" id="{A47C096F-C6F2-4DDF-9AB8-642EB967C1C6}"/>
              </a:ext>
            </a:extLst>
          </p:cNvPr>
          <p:cNvPicPr>
            <a:picLocks noChangeAspect="1"/>
          </p:cNvPicPr>
          <p:nvPr/>
        </p:nvPicPr>
        <p:blipFill>
          <a:blip r:embed="rId8"/>
          <a:stretch>
            <a:fillRect/>
          </a:stretch>
        </p:blipFill>
        <p:spPr>
          <a:xfrm>
            <a:off x="630393" y="1612936"/>
            <a:ext cx="5445633" cy="4175332"/>
          </a:xfrm>
          <a:prstGeom prst="rect">
            <a:avLst/>
          </a:prstGeom>
        </p:spPr>
      </p:pic>
    </p:spTree>
    <p:extLst>
      <p:ext uri="{BB962C8B-B14F-4D97-AF65-F5344CB8AC3E}">
        <p14:creationId xmlns:p14="http://schemas.microsoft.com/office/powerpoint/2010/main" val="2321705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442AD375-037F-43D0-B059-5172DA06796A}" type="slidenum">
              <a:rPr lang="de-CH" smtClean="0"/>
              <a:pPr/>
              <a:t>2</a:t>
            </a:fld>
            <a:endParaRPr lang="de-CH" dirty="0"/>
          </a:p>
        </p:txBody>
      </p:sp>
      <p:sp>
        <p:nvSpPr>
          <p:cNvPr id="8" name="Rechteck 7">
            <a:extLst>
              <a:ext uri="{FF2B5EF4-FFF2-40B4-BE49-F238E27FC236}">
                <a16:creationId xmlns:a16="http://schemas.microsoft.com/office/drawing/2014/main" id="{DD08139B-DBFF-184D-9675-B001A064FE08}"/>
              </a:ext>
            </a:extLst>
          </p:cNvPr>
          <p:cNvSpPr/>
          <p:nvPr/>
        </p:nvSpPr>
        <p:spPr>
          <a:xfrm>
            <a:off x="2783632" y="764704"/>
            <a:ext cx="2376264" cy="108012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“erneuerbar heizen“</a:t>
            </a:r>
          </a:p>
          <a:p>
            <a:pPr algn="ctr"/>
            <a:r>
              <a:rPr lang="de-DE" dirty="0">
                <a:solidFill>
                  <a:schemeClr val="tx1"/>
                </a:solidFill>
              </a:rPr>
              <a:t>CO2-frei/günstig/</a:t>
            </a:r>
            <a:r>
              <a:rPr lang="de-DE" dirty="0" err="1">
                <a:solidFill>
                  <a:schemeClr val="tx1"/>
                </a:solidFill>
              </a:rPr>
              <a:t>wertsteigrend</a:t>
            </a:r>
            <a:endParaRPr lang="de-DE" dirty="0">
              <a:solidFill>
                <a:schemeClr val="tx1"/>
              </a:solidFill>
            </a:endParaRPr>
          </a:p>
        </p:txBody>
      </p:sp>
      <p:sp>
        <p:nvSpPr>
          <p:cNvPr id="9" name="Rechteck 8">
            <a:extLst>
              <a:ext uri="{FF2B5EF4-FFF2-40B4-BE49-F238E27FC236}">
                <a16:creationId xmlns:a16="http://schemas.microsoft.com/office/drawing/2014/main" id="{E5DDE229-AFA1-5947-8183-857D98E85501}"/>
              </a:ext>
            </a:extLst>
          </p:cNvPr>
          <p:cNvSpPr/>
          <p:nvPr/>
        </p:nvSpPr>
        <p:spPr>
          <a:xfrm>
            <a:off x="9770179" y="5543155"/>
            <a:ext cx="2376264" cy="108012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a:t>
            </a:r>
          </a:p>
        </p:txBody>
      </p:sp>
      <p:pic>
        <p:nvPicPr>
          <p:cNvPr id="6" name="Bildplatzhalter 5">
            <a:extLst>
              <a:ext uri="{FF2B5EF4-FFF2-40B4-BE49-F238E27FC236}">
                <a16:creationId xmlns:a16="http://schemas.microsoft.com/office/drawing/2014/main" id="{282A0EE2-A929-2720-D93F-B29CDC9A33A4}"/>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9304053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r>
              <a:rPr lang="de-CH" dirty="0"/>
              <a:t>Was gilt beim Heizungsersatz?</a:t>
            </a:r>
          </a:p>
          <a:p>
            <a:endParaRPr lang="de-CH" dirty="0"/>
          </a:p>
          <a:p>
            <a:r>
              <a:rPr lang="de-CH" dirty="0">
                <a:solidFill>
                  <a:schemeClr val="accent2"/>
                </a:solidFill>
              </a:rPr>
              <a:t>In Ihrem Kanton</a:t>
            </a:r>
          </a:p>
          <a:p>
            <a:pPr marL="342900" indent="-342900">
              <a:buClr>
                <a:schemeClr val="accent2"/>
              </a:buClr>
              <a:buFont typeface="Arial" panose="020B0604020202020204" pitchFamily="34" charset="0"/>
              <a:buChar char="•"/>
            </a:pPr>
            <a:r>
              <a:rPr lang="de-CH" dirty="0"/>
              <a:t>X</a:t>
            </a:r>
          </a:p>
          <a:p>
            <a:pPr marL="342900" indent="-342900">
              <a:buClr>
                <a:schemeClr val="accent2"/>
              </a:buClr>
              <a:buFont typeface="Arial" panose="020B0604020202020204" pitchFamily="34" charset="0"/>
              <a:buChar char="•"/>
            </a:pPr>
            <a:r>
              <a:rPr lang="de-CH" dirty="0"/>
              <a:t>X</a:t>
            </a:r>
          </a:p>
          <a:p>
            <a:pPr marL="342900" indent="-342900">
              <a:buFont typeface="Arial" panose="020B0604020202020204" pitchFamily="34" charset="0"/>
              <a:buChar char="•"/>
            </a:pPr>
            <a:endParaRPr lang="de-CH" dirty="0"/>
          </a:p>
          <a:p>
            <a:r>
              <a:rPr lang="de-CH" dirty="0">
                <a:solidFill>
                  <a:schemeClr val="accent2"/>
                </a:solidFill>
              </a:rPr>
              <a:t>In Ihrer Gemeinde</a:t>
            </a:r>
          </a:p>
          <a:p>
            <a:pPr marL="342900" indent="-342900">
              <a:buClr>
                <a:schemeClr val="accent2"/>
              </a:buClr>
              <a:buFont typeface="Arial" panose="020B0604020202020204" pitchFamily="34" charset="0"/>
              <a:buChar char="•"/>
            </a:pPr>
            <a:r>
              <a:rPr lang="de-CH" dirty="0"/>
              <a:t>X</a:t>
            </a:r>
          </a:p>
          <a:p>
            <a:pPr marL="342900" indent="-342900">
              <a:buClr>
                <a:schemeClr val="accent2"/>
              </a:buClr>
              <a:buFont typeface="Arial" panose="020B0604020202020204" pitchFamily="34" charset="0"/>
              <a:buChar char="•"/>
            </a:pPr>
            <a:r>
              <a:rPr lang="de-CH" dirty="0"/>
              <a:t>X</a:t>
            </a:r>
          </a:p>
        </p:txBody>
      </p:sp>
      <p:sp>
        <p:nvSpPr>
          <p:cNvPr id="3" name="Titel 2"/>
          <p:cNvSpPr>
            <a:spLocks noGrp="1"/>
          </p:cNvSpPr>
          <p:nvPr>
            <p:ph type="title"/>
          </p:nvPr>
        </p:nvSpPr>
        <p:spPr>
          <a:xfrm>
            <a:off x="630393" y="636438"/>
            <a:ext cx="6499985" cy="539700"/>
          </a:xfrm>
        </p:spPr>
        <p:txBody>
          <a:bodyPr/>
          <a:lstStyle/>
          <a:p>
            <a:r>
              <a:rPr lang="de-CH" sz="3200" dirty="0"/>
              <a:t>Rechtliche Anforderungen</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7" name="Rechteck 6">
            <a:extLst>
              <a:ext uri="{FF2B5EF4-FFF2-40B4-BE49-F238E27FC236}">
                <a16:creationId xmlns:a16="http://schemas.microsoft.com/office/drawing/2014/main" id="{6C5531C9-CEC1-0C41-8613-98C786953B2D}"/>
              </a:ext>
            </a:extLst>
          </p:cNvPr>
          <p:cNvSpPr/>
          <p:nvPr/>
        </p:nvSpPr>
        <p:spPr>
          <a:xfrm>
            <a:off x="9408368" y="325927"/>
            <a:ext cx="2376264" cy="80749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durch Gemeinde zu ergänzen.</a:t>
            </a:r>
          </a:p>
        </p:txBody>
      </p:sp>
    </p:spTree>
    <p:extLst>
      <p:ext uri="{BB962C8B-B14F-4D97-AF65-F5344CB8AC3E}">
        <p14:creationId xmlns:p14="http://schemas.microsoft.com/office/powerpoint/2010/main" val="3252369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CH" dirty="0">
                <a:solidFill>
                  <a:schemeClr val="accent2"/>
                </a:solidFill>
              </a:rPr>
              <a:t>Fachliche Unterstützung</a:t>
            </a:r>
          </a:p>
          <a:p>
            <a:pPr marL="342900" indent="-342900">
              <a:buClr>
                <a:schemeClr val="accent2"/>
              </a:buClr>
              <a:buFont typeface="Arial" panose="020B0604020202020204" pitchFamily="34" charset="0"/>
              <a:buChar char="•"/>
            </a:pPr>
            <a:r>
              <a:rPr lang="de-CH" dirty="0"/>
              <a:t>Alle Fragen rund um den Heizungsersatz für Ihr Gebäude beantworten die Impulsberater/innen von «erneuerbar heizen»: </a:t>
            </a:r>
            <a:r>
              <a:rPr lang="de-CH" dirty="0">
                <a:hlinkClick r:id="rId2"/>
              </a:rPr>
              <a:t>Impulsberatung für Heizungssanierung: Impulsberater finden (erneuerbarheizen.ch)</a:t>
            </a:r>
            <a:endParaRPr lang="de-CH" dirty="0"/>
          </a:p>
          <a:p>
            <a:pPr marL="342900" indent="-342900">
              <a:buClr>
                <a:schemeClr val="accent2"/>
              </a:buClr>
              <a:buFont typeface="Arial" panose="020B0604020202020204" pitchFamily="34" charset="0"/>
              <a:buChar char="•"/>
            </a:pPr>
            <a:r>
              <a:rPr lang="de-CH" dirty="0"/>
              <a:t>Im Anschluss an diese Präsentation können Sie hier vor Ort einen Termin für ein individuelles Beratungsgespräch vereinbaren.</a:t>
            </a:r>
          </a:p>
          <a:p>
            <a:endParaRPr lang="de-CH" dirty="0"/>
          </a:p>
          <a:p>
            <a:r>
              <a:rPr lang="de-CH" dirty="0">
                <a:solidFill>
                  <a:schemeClr val="accent2"/>
                </a:solidFill>
              </a:rPr>
              <a:t>Finanzielle Unterstützung: Fördergelder von Kanton und Gemeinde beim Heizungsersatz</a:t>
            </a:r>
          </a:p>
          <a:p>
            <a:pPr marL="342900" indent="-342900">
              <a:buClr>
                <a:schemeClr val="accent2"/>
              </a:buClr>
              <a:buFont typeface="Arial" panose="020B0604020202020204" pitchFamily="34" charset="0"/>
              <a:buChar char="•"/>
            </a:pPr>
            <a:r>
              <a:rPr lang="de-CH" dirty="0"/>
              <a:t>Subventionsübersicht Ihres Kantons und Ihrer Gemeinde: </a:t>
            </a:r>
            <a:r>
              <a:rPr lang="de-CH" u="sng" dirty="0">
                <a:hlinkClick r:id="rId3"/>
              </a:rPr>
              <a:t>www.energiefranken.ch</a:t>
            </a:r>
            <a:endParaRPr lang="de-CH" dirty="0"/>
          </a:p>
          <a:p>
            <a:endParaRPr lang="de-CH" dirty="0"/>
          </a:p>
          <a:p>
            <a:pPr marL="342900" indent="-342900">
              <a:buFont typeface="Arial" panose="020B0604020202020204" pitchFamily="34" charset="0"/>
              <a:buChar char="•"/>
            </a:pPr>
            <a:endParaRPr lang="de-CH" dirty="0"/>
          </a:p>
          <a:p>
            <a:endParaRPr lang="de-CH" dirty="0"/>
          </a:p>
        </p:txBody>
      </p:sp>
      <p:sp>
        <p:nvSpPr>
          <p:cNvPr id="3" name="Titel 2"/>
          <p:cNvSpPr>
            <a:spLocks noGrp="1"/>
          </p:cNvSpPr>
          <p:nvPr>
            <p:ph type="title"/>
          </p:nvPr>
        </p:nvSpPr>
        <p:spPr>
          <a:xfrm>
            <a:off x="630393" y="636438"/>
            <a:ext cx="7075655" cy="555088"/>
          </a:xfrm>
        </p:spPr>
        <p:txBody>
          <a:bodyPr/>
          <a:lstStyle/>
          <a:p>
            <a:r>
              <a:rPr lang="de-CH" dirty="0"/>
              <a:t>Wo finde ich Unterstützung?</a:t>
            </a:r>
          </a:p>
        </p:txBody>
      </p:sp>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11" name="Textfeld 10">
            <a:extLst>
              <a:ext uri="{FF2B5EF4-FFF2-40B4-BE49-F238E27FC236}">
                <a16:creationId xmlns:a16="http://schemas.microsoft.com/office/drawing/2014/main" id="{BF88CAD7-6F49-384E-A947-65D792A1A49B}"/>
              </a:ext>
            </a:extLst>
          </p:cNvPr>
          <p:cNvSpPr txBox="1"/>
          <p:nvPr/>
        </p:nvSpPr>
        <p:spPr>
          <a:xfrm>
            <a:off x="1406686" y="5907565"/>
            <a:ext cx="7961464" cy="246221"/>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a:t>Mehr Informationen auf </a:t>
            </a:r>
            <a:r>
              <a:rPr lang="de-DE" sz="1600" u="sng" dirty="0" err="1"/>
              <a:t>dasgebaeudeprogramm.ch</a:t>
            </a:r>
            <a:endParaRPr lang="de-DE" sz="1600" u="sng" dirty="0"/>
          </a:p>
        </p:txBody>
      </p:sp>
      <p:pic>
        <p:nvPicPr>
          <p:cNvPr id="12" name="Grafik 11">
            <a:extLst>
              <a:ext uri="{FF2B5EF4-FFF2-40B4-BE49-F238E27FC236}">
                <a16:creationId xmlns:a16="http://schemas.microsoft.com/office/drawing/2014/main" id="{4D93F6D6-81F3-424E-B4EA-2268CF4779E0}"/>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50367" y="5727912"/>
            <a:ext cx="733007" cy="733007"/>
          </a:xfrm>
          <a:prstGeom prst="rect">
            <a:avLst/>
          </a:prstGeom>
        </p:spPr>
      </p:pic>
      <p:sp>
        <p:nvSpPr>
          <p:cNvPr id="5" name="Rechteck 4">
            <a:extLst>
              <a:ext uri="{FF2B5EF4-FFF2-40B4-BE49-F238E27FC236}">
                <a16:creationId xmlns:a16="http://schemas.microsoft.com/office/drawing/2014/main" id="{B6B8F00B-4BA7-CC3F-9DB8-EB397271D24F}"/>
              </a:ext>
            </a:extLst>
          </p:cNvPr>
          <p:cNvSpPr/>
          <p:nvPr/>
        </p:nvSpPr>
        <p:spPr>
          <a:xfrm>
            <a:off x="10535816" y="1864913"/>
            <a:ext cx="1656184" cy="115212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a:solidFill>
                  <a:schemeClr val="tx1"/>
                </a:solidFill>
              </a:rPr>
              <a:t>Kommentar</a:t>
            </a:r>
          </a:p>
        </p:txBody>
      </p:sp>
    </p:spTree>
    <p:extLst>
      <p:ext uri="{BB962C8B-B14F-4D97-AF65-F5344CB8AC3E}">
        <p14:creationId xmlns:p14="http://schemas.microsoft.com/office/powerpoint/2010/main" val="10371466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11" name="Rechteck 10">
            <a:extLst>
              <a:ext uri="{FF2B5EF4-FFF2-40B4-BE49-F238E27FC236}">
                <a16:creationId xmlns:a16="http://schemas.microsoft.com/office/drawing/2014/main" id="{043C5F15-A573-BB41-AB4E-DC3F6D95E383}"/>
              </a:ext>
            </a:extLst>
          </p:cNvPr>
          <p:cNvSpPr/>
          <p:nvPr/>
        </p:nvSpPr>
        <p:spPr>
          <a:xfrm>
            <a:off x="2999656" y="188640"/>
            <a:ext cx="2376264" cy="108012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Sticker „Pause“</a:t>
            </a:r>
          </a:p>
        </p:txBody>
      </p:sp>
      <p:pic>
        <p:nvPicPr>
          <p:cNvPr id="6" name="Bildplatzhalter 5">
            <a:extLst>
              <a:ext uri="{FF2B5EF4-FFF2-40B4-BE49-F238E27FC236}">
                <a16:creationId xmlns:a16="http://schemas.microsoft.com/office/drawing/2014/main" id="{B88FA612-918B-734D-B68C-6D47B1155EA5}"/>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p:blipFill>
        <p:spPr>
          <a:xfrm>
            <a:off x="0" y="0"/>
            <a:ext cx="12192000" cy="6858000"/>
          </a:xfrm>
        </p:spPr>
      </p:pic>
    </p:spTree>
    <p:extLst>
      <p:ext uri="{BB962C8B-B14F-4D97-AF65-F5344CB8AC3E}">
        <p14:creationId xmlns:p14="http://schemas.microsoft.com/office/powerpoint/2010/main" val="33560084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platzhalter 5">
            <a:extLst>
              <a:ext uri="{FF2B5EF4-FFF2-40B4-BE49-F238E27FC236}">
                <a16:creationId xmlns:a16="http://schemas.microsoft.com/office/drawing/2014/main" id="{CEBA169B-BEF7-2B3D-4EA2-C7EB35515751}"/>
              </a:ext>
            </a:extLst>
          </p:cNvPr>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t="10247" b="10247"/>
          <a:stretch>
            <a:fillRect/>
          </a:stretch>
        </p:blipFill>
        <p:spPr/>
      </p:pic>
      <p:sp>
        <p:nvSpPr>
          <p:cNvPr id="3" name="Titel 2">
            <a:extLst>
              <a:ext uri="{FF2B5EF4-FFF2-40B4-BE49-F238E27FC236}">
                <a16:creationId xmlns:a16="http://schemas.microsoft.com/office/drawing/2014/main" id="{38FFD63D-D514-418E-942A-2DC2E09A880B}"/>
              </a:ext>
            </a:extLst>
          </p:cNvPr>
          <p:cNvSpPr>
            <a:spLocks noGrp="1"/>
          </p:cNvSpPr>
          <p:nvPr>
            <p:ph type="title"/>
          </p:nvPr>
        </p:nvSpPr>
        <p:spPr>
          <a:xfrm>
            <a:off x="626989" y="5445224"/>
            <a:ext cx="7413227" cy="555088"/>
          </a:xfrm>
        </p:spPr>
        <p:txBody>
          <a:bodyPr/>
          <a:lstStyle/>
          <a:p>
            <a:r>
              <a:rPr lang="de-CH" dirty="0"/>
              <a:t>Die erneuerbaren Heizsysteme</a:t>
            </a:r>
          </a:p>
        </p:txBody>
      </p:sp>
      <p:sp>
        <p:nvSpPr>
          <p:cNvPr id="4" name="Foliennummernplatzhalter 3">
            <a:extLst>
              <a:ext uri="{FF2B5EF4-FFF2-40B4-BE49-F238E27FC236}">
                <a16:creationId xmlns:a16="http://schemas.microsoft.com/office/drawing/2014/main" id="{5430B116-8FCE-4B18-8CE0-94C5A17F4F8C}"/>
              </a:ext>
            </a:extLst>
          </p:cNvPr>
          <p:cNvSpPr>
            <a:spLocks noGrp="1"/>
          </p:cNvSpPr>
          <p:nvPr>
            <p:ph type="sldNum" sz="quarter" idx="12"/>
          </p:nvPr>
        </p:nvSpPr>
        <p:spPr/>
        <p:txBody>
          <a:bodyPr/>
          <a:lstStyle/>
          <a:p>
            <a:fld id="{442AD375-037F-43D0-B059-5172DA06796A}" type="slidenum">
              <a:rPr lang="de-CH" smtClean="0"/>
              <a:pPr/>
              <a:t>23</a:t>
            </a:fld>
            <a:endParaRPr lang="de-CH" dirty="0"/>
          </a:p>
        </p:txBody>
      </p:sp>
    </p:spTree>
    <p:extLst>
      <p:ext uri="{BB962C8B-B14F-4D97-AF65-F5344CB8AC3E}">
        <p14:creationId xmlns:p14="http://schemas.microsoft.com/office/powerpoint/2010/main" val="17622348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CBADF1C3-A876-EE4D-A8CA-609D2B6FC118}"/>
              </a:ext>
            </a:extLst>
          </p:cNvPr>
          <p:cNvSpPr/>
          <p:nvPr/>
        </p:nvSpPr>
        <p:spPr>
          <a:xfrm>
            <a:off x="626686" y="2660301"/>
            <a:ext cx="11017224" cy="192635"/>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8" name="Gerade Verbindung mit Pfeil 37">
            <a:extLst>
              <a:ext uri="{FF2B5EF4-FFF2-40B4-BE49-F238E27FC236}">
                <a16:creationId xmlns:a16="http://schemas.microsoft.com/office/drawing/2014/main" id="{241ED21E-F577-C845-A580-FDFBAC46CAB0}"/>
              </a:ext>
            </a:extLst>
          </p:cNvPr>
          <p:cNvCxnSpPr>
            <a:cxnSpLocks/>
          </p:cNvCxnSpPr>
          <p:nvPr/>
        </p:nvCxnSpPr>
        <p:spPr>
          <a:xfrm>
            <a:off x="1114076" y="2501812"/>
            <a:ext cx="0" cy="1503253"/>
          </a:xfrm>
          <a:prstGeom prst="straightConnector1">
            <a:avLst/>
          </a:prstGeom>
          <a:ln w="127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469A7231-A144-BA40-B82E-EED6136A5543}"/>
              </a:ext>
            </a:extLst>
          </p:cNvPr>
          <p:cNvSpPr/>
          <p:nvPr/>
        </p:nvSpPr>
        <p:spPr>
          <a:xfrm>
            <a:off x="720653" y="3048330"/>
            <a:ext cx="786845" cy="6958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Oval 30">
            <a:extLst>
              <a:ext uri="{FF2B5EF4-FFF2-40B4-BE49-F238E27FC236}">
                <a16:creationId xmlns:a16="http://schemas.microsoft.com/office/drawing/2014/main" id="{8917D01A-09FC-6F40-A7AA-68AAA8951F63}"/>
              </a:ext>
            </a:extLst>
          </p:cNvPr>
          <p:cNvSpPr/>
          <p:nvPr/>
        </p:nvSpPr>
        <p:spPr>
          <a:xfrm>
            <a:off x="5137158" y="2501812"/>
            <a:ext cx="2911134" cy="29111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b="1" dirty="0">
                <a:solidFill>
                  <a:schemeClr val="bg1"/>
                </a:solidFill>
              </a:rPr>
              <a:t>Rechtzeitig</a:t>
            </a:r>
            <a:br>
              <a:rPr lang="de-DE" b="1" dirty="0">
                <a:solidFill>
                  <a:schemeClr val="bg1"/>
                </a:solidFill>
              </a:rPr>
            </a:br>
            <a:r>
              <a:rPr lang="de-DE" b="1" dirty="0">
                <a:solidFill>
                  <a:schemeClr val="bg1"/>
                </a:solidFill>
              </a:rPr>
              <a:t>Ersatz planen!</a:t>
            </a:r>
          </a:p>
          <a:p>
            <a:pPr algn="ctr"/>
            <a:endParaRPr lang="de-DE" b="1" dirty="0">
              <a:solidFill>
                <a:schemeClr val="bg1"/>
              </a:solidFill>
            </a:endParaRPr>
          </a:p>
          <a:p>
            <a:pPr algn="ctr"/>
            <a:r>
              <a:rPr lang="de-DE" b="1" dirty="0">
                <a:solidFill>
                  <a:schemeClr val="bg1"/>
                </a:solidFill>
              </a:rPr>
              <a:t>Mit der Impulsberatung</a:t>
            </a:r>
            <a:br>
              <a:rPr lang="de-DE" b="1" dirty="0">
                <a:solidFill>
                  <a:schemeClr val="bg1"/>
                </a:solidFill>
              </a:rPr>
            </a:br>
            <a:r>
              <a:rPr lang="de-DE" b="1" dirty="0">
                <a:solidFill>
                  <a:schemeClr val="bg1"/>
                </a:solidFill>
              </a:rPr>
              <a:t>von «erneuerbar heizen»</a:t>
            </a:r>
          </a:p>
          <a:p>
            <a:pPr algn="ctr"/>
            <a:endParaRPr lang="de-DE" b="1" dirty="0">
              <a:solidFill>
                <a:schemeClr val="bg1"/>
              </a:solidFill>
            </a:endParaRPr>
          </a:p>
          <a:p>
            <a:pPr algn="ctr"/>
            <a:endParaRPr lang="de-DE" b="1" dirty="0">
              <a:solidFill>
                <a:schemeClr val="bg1"/>
              </a:solidFill>
            </a:endParaRPr>
          </a:p>
          <a:p>
            <a:pPr algn="ctr"/>
            <a:endParaRPr lang="de-DE" b="1" dirty="0">
              <a:solidFill>
                <a:schemeClr val="bg1"/>
              </a:solidFill>
            </a:endParaRPr>
          </a:p>
        </p:txBody>
      </p:sp>
      <p:sp>
        <p:nvSpPr>
          <p:cNvPr id="2" name="Titel 1"/>
          <p:cNvSpPr>
            <a:spLocks noGrp="1"/>
          </p:cNvSpPr>
          <p:nvPr>
            <p:ph type="title"/>
          </p:nvPr>
        </p:nvSpPr>
        <p:spPr>
          <a:xfrm>
            <a:off x="630393" y="636438"/>
            <a:ext cx="6925357" cy="555088"/>
          </a:xfrm>
        </p:spPr>
        <p:txBody>
          <a:bodyPr/>
          <a:lstStyle/>
          <a:p>
            <a:r>
              <a:rPr lang="de-CH" dirty="0"/>
              <a:t>Welche Heizsysteme gibt es?</a:t>
            </a:r>
          </a:p>
        </p:txBody>
      </p:sp>
      <p:sp>
        <p:nvSpPr>
          <p:cNvPr id="3" name="Foliennummernplatzhalt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4" name="Textplatzhalter 2">
            <a:extLst>
              <a:ext uri="{FF2B5EF4-FFF2-40B4-BE49-F238E27FC236}">
                <a16:creationId xmlns:a16="http://schemas.microsoft.com/office/drawing/2014/main" id="{70E8D67F-FCA7-4399-BB61-713C5E959B9E}"/>
              </a:ext>
            </a:extLst>
          </p:cNvPr>
          <p:cNvSpPr txBox="1">
            <a:spLocks/>
          </p:cNvSpPr>
          <p:nvPr/>
        </p:nvSpPr>
        <p:spPr>
          <a:xfrm>
            <a:off x="2953864" y="3552874"/>
            <a:ext cx="2059573" cy="537088"/>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L="0" indent="0">
              <a:lnSpc>
                <a:spcPts val="1900"/>
              </a:lnSpc>
              <a:spcBef>
                <a:spcPts val="0"/>
              </a:spcBef>
              <a:buFontTx/>
              <a:buNone/>
              <a:defRPr>
                <a:cs typeface="Arial" panose="020B0604020202020204" pitchFamily="34" charset="0"/>
              </a:defRPr>
            </a:lvl1pPr>
          </a:lstStyle>
          <a:p>
            <a:pPr marL="0" marR="0" lvl="0" indent="0" algn="ctr" defTabSz="914400" rtl="0" eaLnBrk="1" fontAlgn="base" latinLnBrk="0" hangingPunct="1">
              <a:lnSpc>
                <a:spcPct val="100000"/>
              </a:lnSpc>
              <a:spcBef>
                <a:spcPts val="0"/>
              </a:spcBef>
              <a:spcAft>
                <a:spcPct val="0"/>
              </a:spcAft>
              <a:buClrTx/>
              <a:buSzTx/>
              <a:buFontTx/>
              <a:buNone/>
              <a:tabLst/>
              <a:defRPr/>
            </a:pPr>
            <a:r>
              <a:rPr kumimoji="0" lang="de-CH" sz="2000" b="0" i="0" u="none" strike="noStrike" kern="1200" cap="none" spc="0" normalizeH="0" baseline="0" noProof="0" dirty="0">
                <a:ln>
                  <a:noFill/>
                </a:ln>
                <a:solidFill>
                  <a:schemeClr val="tx1"/>
                </a:solidFill>
                <a:effectLst/>
                <a:uLnTx/>
                <a:uFillTx/>
                <a:latin typeface="Arial" panose="020B0604020202020204"/>
                <a:ea typeface="+mn-ea"/>
                <a:cs typeface="Arial" panose="020B0604020202020204" pitchFamily="34" charset="0"/>
              </a:rPr>
              <a:t>Fernwärme</a:t>
            </a:r>
          </a:p>
        </p:txBody>
      </p:sp>
      <p:sp>
        <p:nvSpPr>
          <p:cNvPr id="33" name="Rechteck 32">
            <a:extLst>
              <a:ext uri="{FF2B5EF4-FFF2-40B4-BE49-F238E27FC236}">
                <a16:creationId xmlns:a16="http://schemas.microsoft.com/office/drawing/2014/main" id="{E71DBB53-9901-2F4E-A6F8-DC5D5CD74A9E}"/>
              </a:ext>
            </a:extLst>
          </p:cNvPr>
          <p:cNvSpPr/>
          <p:nvPr/>
        </p:nvSpPr>
        <p:spPr>
          <a:xfrm>
            <a:off x="626688" y="1820597"/>
            <a:ext cx="1587024" cy="7021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fontAlgn="base">
              <a:spcAft>
                <a:spcPct val="0"/>
              </a:spcAft>
            </a:pPr>
            <a:r>
              <a:rPr lang="de-DE" sz="2000" dirty="0">
                <a:solidFill>
                  <a:schemeClr val="tx1"/>
                </a:solidFill>
                <a:latin typeface="Arial" panose="020B0604020202020204"/>
                <a:cs typeface="Arial" panose="020B0604020202020204" pitchFamily="34" charset="0"/>
              </a:rPr>
              <a:t>Altes Heizsystem</a:t>
            </a:r>
          </a:p>
        </p:txBody>
      </p:sp>
      <p:sp>
        <p:nvSpPr>
          <p:cNvPr id="48" name="Rechteck 47">
            <a:extLst>
              <a:ext uri="{FF2B5EF4-FFF2-40B4-BE49-F238E27FC236}">
                <a16:creationId xmlns:a16="http://schemas.microsoft.com/office/drawing/2014/main" id="{2BC26783-9004-BE4A-ABF7-F4B6CF46C71E}"/>
              </a:ext>
            </a:extLst>
          </p:cNvPr>
          <p:cNvSpPr/>
          <p:nvPr/>
        </p:nvSpPr>
        <p:spPr>
          <a:xfrm>
            <a:off x="3048673" y="1824315"/>
            <a:ext cx="3600000" cy="702145"/>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p>
            <a:pPr algn="ctr" fontAlgn="base">
              <a:spcAft>
                <a:spcPct val="0"/>
              </a:spcAft>
            </a:pPr>
            <a:r>
              <a:rPr lang="de-DE" sz="2000" dirty="0">
                <a:solidFill>
                  <a:schemeClr val="tx1"/>
                </a:solidFill>
                <a:latin typeface="Arial" panose="020B0604020202020204"/>
                <a:cs typeface="Arial" panose="020B0604020202020204" pitchFamily="34" charset="0"/>
              </a:rPr>
              <a:t>Fossile Heizungen</a:t>
            </a:r>
          </a:p>
          <a:p>
            <a:pPr algn="ctr" fontAlgn="base">
              <a:spcAft>
                <a:spcPct val="0"/>
              </a:spcAft>
            </a:pPr>
            <a:r>
              <a:rPr lang="de-DE" sz="1400" dirty="0">
                <a:solidFill>
                  <a:schemeClr val="tx1"/>
                </a:solidFill>
                <a:latin typeface="Arial" panose="020B0604020202020204"/>
                <a:cs typeface="Arial" panose="020B0604020202020204" pitchFamily="34" charset="0"/>
              </a:rPr>
              <a:t>Öl oder Gas</a:t>
            </a:r>
          </a:p>
        </p:txBody>
      </p:sp>
      <p:sp>
        <p:nvSpPr>
          <p:cNvPr id="51" name="Rechteck 50">
            <a:extLst>
              <a:ext uri="{FF2B5EF4-FFF2-40B4-BE49-F238E27FC236}">
                <a16:creationId xmlns:a16="http://schemas.microsoft.com/office/drawing/2014/main" id="{378FE888-0D2E-E340-9468-CDA7C0331A06}"/>
              </a:ext>
            </a:extLst>
          </p:cNvPr>
          <p:cNvSpPr/>
          <p:nvPr/>
        </p:nvSpPr>
        <p:spPr>
          <a:xfrm>
            <a:off x="6706484" y="1825753"/>
            <a:ext cx="3600000" cy="702145"/>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p>
            <a:pPr algn="ctr" fontAlgn="base">
              <a:spcAft>
                <a:spcPct val="0"/>
              </a:spcAft>
            </a:pPr>
            <a:r>
              <a:rPr lang="de-DE" sz="2000" dirty="0">
                <a:solidFill>
                  <a:schemeClr val="tx1"/>
                </a:solidFill>
                <a:latin typeface="Arial" panose="020B0604020202020204"/>
                <a:cs typeface="Arial" panose="020B0604020202020204" pitchFamily="34" charset="0"/>
              </a:rPr>
              <a:t>Elektrodirektheizungen</a:t>
            </a:r>
          </a:p>
        </p:txBody>
      </p:sp>
      <p:sp>
        <p:nvSpPr>
          <p:cNvPr id="52" name="Rechteck 51">
            <a:extLst>
              <a:ext uri="{FF2B5EF4-FFF2-40B4-BE49-F238E27FC236}">
                <a16:creationId xmlns:a16="http://schemas.microsoft.com/office/drawing/2014/main" id="{94C17B96-471B-F54F-9764-33CA9D755118}"/>
              </a:ext>
            </a:extLst>
          </p:cNvPr>
          <p:cNvSpPr/>
          <p:nvPr/>
        </p:nvSpPr>
        <p:spPr>
          <a:xfrm>
            <a:off x="626686" y="3950990"/>
            <a:ext cx="1693615" cy="7021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de-DE" sz="2000" dirty="0">
                <a:solidFill>
                  <a:schemeClr val="accent2"/>
                </a:solidFill>
              </a:rPr>
              <a:t>Erneuerbares</a:t>
            </a:r>
            <a:br>
              <a:rPr lang="de-DE" sz="2000" dirty="0">
                <a:solidFill>
                  <a:schemeClr val="accent2"/>
                </a:solidFill>
              </a:rPr>
            </a:br>
            <a:r>
              <a:rPr lang="de-DE" sz="2000" dirty="0">
                <a:solidFill>
                  <a:schemeClr val="accent2"/>
                </a:solidFill>
              </a:rPr>
              <a:t>Heizsystem</a:t>
            </a:r>
          </a:p>
        </p:txBody>
      </p:sp>
      <p:sp>
        <p:nvSpPr>
          <p:cNvPr id="53" name="Rechteck 52">
            <a:extLst>
              <a:ext uri="{FF2B5EF4-FFF2-40B4-BE49-F238E27FC236}">
                <a16:creationId xmlns:a16="http://schemas.microsoft.com/office/drawing/2014/main" id="{9EA1C458-FD97-BF43-9A4C-2A611070DB0A}"/>
              </a:ext>
            </a:extLst>
          </p:cNvPr>
          <p:cNvSpPr/>
          <p:nvPr/>
        </p:nvSpPr>
        <p:spPr>
          <a:xfrm>
            <a:off x="5192823" y="3440155"/>
            <a:ext cx="2874888" cy="7021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dirty="0">
              <a:solidFill>
                <a:schemeClr val="tx1"/>
              </a:solidFill>
            </a:endParaRPr>
          </a:p>
        </p:txBody>
      </p:sp>
      <p:pic>
        <p:nvPicPr>
          <p:cNvPr id="55" name="Grafik 54">
            <a:extLst>
              <a:ext uri="{FF2B5EF4-FFF2-40B4-BE49-F238E27FC236}">
                <a16:creationId xmlns:a16="http://schemas.microsoft.com/office/drawing/2014/main" id="{E966C71E-43B6-1F49-90A3-9CC1F3607A7B}"/>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107908" y="4178734"/>
            <a:ext cx="952500" cy="952500"/>
          </a:xfrm>
          <a:prstGeom prst="rect">
            <a:avLst/>
          </a:prstGeom>
        </p:spPr>
      </p:pic>
      <p:sp>
        <p:nvSpPr>
          <p:cNvPr id="57" name="Textplatzhalter 2">
            <a:extLst>
              <a:ext uri="{FF2B5EF4-FFF2-40B4-BE49-F238E27FC236}">
                <a16:creationId xmlns:a16="http://schemas.microsoft.com/office/drawing/2014/main" id="{32EF74D3-882D-C143-A700-DB8D597511D2}"/>
              </a:ext>
            </a:extLst>
          </p:cNvPr>
          <p:cNvSpPr txBox="1">
            <a:spLocks/>
          </p:cNvSpPr>
          <p:nvPr/>
        </p:nvSpPr>
        <p:spPr>
          <a:xfrm>
            <a:off x="3410965" y="4754281"/>
            <a:ext cx="2059573" cy="537088"/>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pPr algn="l"/>
            <a:r>
              <a:rPr lang="de-CH" dirty="0">
                <a:solidFill>
                  <a:schemeClr val="tx1"/>
                </a:solidFill>
              </a:rPr>
              <a:t>Holzfeuerungen</a:t>
            </a:r>
          </a:p>
          <a:p>
            <a:pPr algn="l">
              <a:lnSpc>
                <a:spcPts val="2160"/>
              </a:lnSpc>
              <a:spcAft>
                <a:spcPts val="600"/>
              </a:spcAft>
              <a:buClr>
                <a:schemeClr val="accent1"/>
              </a:buClr>
            </a:pPr>
            <a:r>
              <a:rPr lang="de-DE" sz="1400" dirty="0">
                <a:solidFill>
                  <a:schemeClr val="tx1"/>
                </a:solidFill>
              </a:rPr>
              <a:t>• Pellet</a:t>
            </a:r>
            <a:br>
              <a:rPr lang="de-DE" sz="1400" dirty="0">
                <a:solidFill>
                  <a:schemeClr val="tx1"/>
                </a:solidFill>
              </a:rPr>
            </a:br>
            <a:r>
              <a:rPr lang="de-DE" sz="1400" dirty="0">
                <a:solidFill>
                  <a:schemeClr val="tx1"/>
                </a:solidFill>
              </a:rPr>
              <a:t>• Stückholz</a:t>
            </a:r>
            <a:br>
              <a:rPr lang="de-DE" sz="1400" dirty="0">
                <a:solidFill>
                  <a:schemeClr val="tx1"/>
                </a:solidFill>
              </a:rPr>
            </a:br>
            <a:r>
              <a:rPr lang="de-DE" sz="1400" dirty="0">
                <a:solidFill>
                  <a:schemeClr val="tx1"/>
                </a:solidFill>
              </a:rPr>
              <a:t>• Holzschnitzel</a:t>
            </a:r>
          </a:p>
          <a:p>
            <a:endParaRPr lang="de-CH" dirty="0">
              <a:solidFill>
                <a:schemeClr val="tx1"/>
              </a:solidFill>
            </a:endParaRPr>
          </a:p>
          <a:p>
            <a:endParaRPr lang="de-CH" dirty="0">
              <a:solidFill>
                <a:schemeClr val="tx1"/>
              </a:solidFill>
            </a:endParaRPr>
          </a:p>
        </p:txBody>
      </p:sp>
      <p:sp>
        <p:nvSpPr>
          <p:cNvPr id="59" name="Textplatzhalter 2">
            <a:extLst>
              <a:ext uri="{FF2B5EF4-FFF2-40B4-BE49-F238E27FC236}">
                <a16:creationId xmlns:a16="http://schemas.microsoft.com/office/drawing/2014/main" id="{FE86D664-8B78-274B-8ED7-426CC8BC345F}"/>
              </a:ext>
            </a:extLst>
          </p:cNvPr>
          <p:cNvSpPr txBox="1">
            <a:spLocks/>
          </p:cNvSpPr>
          <p:nvPr/>
        </p:nvSpPr>
        <p:spPr>
          <a:xfrm>
            <a:off x="5176420" y="5669584"/>
            <a:ext cx="2059573" cy="537088"/>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b"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de-CH" sz="1400" dirty="0">
                <a:solidFill>
                  <a:schemeClr val="tx1"/>
                </a:solidFill>
              </a:rPr>
              <a:t>Heizungsunterstützung mit</a:t>
            </a:r>
            <a:br>
              <a:rPr lang="de-CH" dirty="0">
                <a:solidFill>
                  <a:schemeClr val="tx1"/>
                </a:solidFill>
              </a:rPr>
            </a:br>
            <a:r>
              <a:rPr lang="de-CH" dirty="0">
                <a:solidFill>
                  <a:schemeClr val="tx1"/>
                </a:solidFill>
              </a:rPr>
              <a:t>Solarwärme</a:t>
            </a:r>
          </a:p>
        </p:txBody>
      </p:sp>
      <p:sp>
        <p:nvSpPr>
          <p:cNvPr id="60" name="Textplatzhalter 2">
            <a:extLst>
              <a:ext uri="{FF2B5EF4-FFF2-40B4-BE49-F238E27FC236}">
                <a16:creationId xmlns:a16="http://schemas.microsoft.com/office/drawing/2014/main" id="{B5E338E5-E6F2-8A4A-9C96-9B4D94274282}"/>
              </a:ext>
            </a:extLst>
          </p:cNvPr>
          <p:cNvSpPr txBox="1">
            <a:spLocks/>
          </p:cNvSpPr>
          <p:nvPr/>
        </p:nvSpPr>
        <p:spPr>
          <a:xfrm>
            <a:off x="8136612" y="5412946"/>
            <a:ext cx="2059573" cy="537088"/>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de-CH" dirty="0">
                <a:solidFill>
                  <a:schemeClr val="tx1"/>
                </a:solidFill>
              </a:rPr>
              <a:t>Wärmepumpe</a:t>
            </a:r>
            <a:br>
              <a:rPr lang="de-CH" dirty="0">
                <a:solidFill>
                  <a:schemeClr val="tx1"/>
                </a:solidFill>
              </a:rPr>
            </a:br>
            <a:r>
              <a:rPr lang="de-CH" sz="1400" dirty="0">
                <a:solidFill>
                  <a:schemeClr val="tx1"/>
                </a:solidFill>
              </a:rPr>
              <a:t>Luft/Wasser</a:t>
            </a:r>
          </a:p>
        </p:txBody>
      </p:sp>
      <p:sp>
        <p:nvSpPr>
          <p:cNvPr id="61" name="Textplatzhalter 2">
            <a:extLst>
              <a:ext uri="{FF2B5EF4-FFF2-40B4-BE49-F238E27FC236}">
                <a16:creationId xmlns:a16="http://schemas.microsoft.com/office/drawing/2014/main" id="{E865E9A2-87B2-F74A-8DDF-5C55D5EA7891}"/>
              </a:ext>
            </a:extLst>
          </p:cNvPr>
          <p:cNvSpPr txBox="1">
            <a:spLocks/>
          </p:cNvSpPr>
          <p:nvPr/>
        </p:nvSpPr>
        <p:spPr>
          <a:xfrm>
            <a:off x="8252031" y="3546651"/>
            <a:ext cx="2059573" cy="537088"/>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de-CH" dirty="0">
                <a:solidFill>
                  <a:schemeClr val="tx1"/>
                </a:solidFill>
              </a:rPr>
              <a:t>Wärmepumpe</a:t>
            </a:r>
            <a:br>
              <a:rPr lang="de-CH" dirty="0">
                <a:solidFill>
                  <a:schemeClr val="tx1"/>
                </a:solidFill>
              </a:rPr>
            </a:br>
            <a:r>
              <a:rPr lang="de-CH" sz="1400" dirty="0">
                <a:solidFill>
                  <a:schemeClr val="tx1"/>
                </a:solidFill>
              </a:rPr>
              <a:t>Erdwärmesonde</a:t>
            </a:r>
          </a:p>
          <a:p>
            <a:r>
              <a:rPr lang="de-CH" sz="1400" dirty="0">
                <a:solidFill>
                  <a:schemeClr val="tx1"/>
                </a:solidFill>
              </a:rPr>
              <a:t>Grundwasser</a:t>
            </a:r>
          </a:p>
        </p:txBody>
      </p:sp>
      <p:sp>
        <p:nvSpPr>
          <p:cNvPr id="30" name="Oval 29">
            <a:extLst>
              <a:ext uri="{FF2B5EF4-FFF2-40B4-BE49-F238E27FC236}">
                <a16:creationId xmlns:a16="http://schemas.microsoft.com/office/drawing/2014/main" id="{018F37F3-D8CE-854A-9380-C18F5FD0DD84}"/>
              </a:ext>
            </a:extLst>
          </p:cNvPr>
          <p:cNvSpPr/>
          <p:nvPr/>
        </p:nvSpPr>
        <p:spPr>
          <a:xfrm>
            <a:off x="5158804" y="2658863"/>
            <a:ext cx="2942925" cy="29429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dirty="0">
                <a:solidFill>
                  <a:schemeClr val="accent1"/>
                </a:solidFill>
              </a:rPr>
              <a:t> </a:t>
            </a:r>
          </a:p>
        </p:txBody>
      </p:sp>
      <p:cxnSp>
        <p:nvCxnSpPr>
          <p:cNvPr id="42" name="Gerade Verbindung mit Pfeil 41">
            <a:extLst>
              <a:ext uri="{FF2B5EF4-FFF2-40B4-BE49-F238E27FC236}">
                <a16:creationId xmlns:a16="http://schemas.microsoft.com/office/drawing/2014/main" id="{1EDBE60F-936C-7645-B27A-84CB4CACFC16}"/>
              </a:ext>
            </a:extLst>
          </p:cNvPr>
          <p:cNvCxnSpPr>
            <a:cxnSpLocks/>
          </p:cNvCxnSpPr>
          <p:nvPr/>
        </p:nvCxnSpPr>
        <p:spPr>
          <a:xfrm>
            <a:off x="5470538" y="2237451"/>
            <a:ext cx="341117" cy="32556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8" name="Grafik 7">
            <a:extLst>
              <a:ext uri="{FF2B5EF4-FFF2-40B4-BE49-F238E27FC236}">
                <a16:creationId xmlns:a16="http://schemas.microsoft.com/office/drawing/2014/main" id="{1F695899-21F9-3C47-8630-841F6E197AD0}"/>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0125973" y="3346878"/>
            <a:ext cx="702000" cy="702000"/>
          </a:xfrm>
          <a:prstGeom prst="rect">
            <a:avLst/>
          </a:prstGeom>
        </p:spPr>
      </p:pic>
      <p:pic>
        <p:nvPicPr>
          <p:cNvPr id="18" name="Grafik 17">
            <a:extLst>
              <a:ext uri="{FF2B5EF4-FFF2-40B4-BE49-F238E27FC236}">
                <a16:creationId xmlns:a16="http://schemas.microsoft.com/office/drawing/2014/main" id="{47243BA3-CE70-4342-94EE-B539F5560361}"/>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7324313" y="5587128"/>
            <a:ext cx="702000" cy="702000"/>
          </a:xfrm>
          <a:prstGeom prst="rect">
            <a:avLst/>
          </a:prstGeom>
        </p:spPr>
      </p:pic>
      <p:pic>
        <p:nvPicPr>
          <p:cNvPr id="5" name="Grafik 4">
            <a:extLst>
              <a:ext uri="{FF2B5EF4-FFF2-40B4-BE49-F238E27FC236}">
                <a16:creationId xmlns:a16="http://schemas.microsoft.com/office/drawing/2014/main" id="{EC0B1778-D8E5-0A48-B349-077937B0CC14}"/>
              </a:ext>
            </a:extLst>
          </p:cNvPr>
          <p:cNvPicPr>
            <a:picLocks noChangeAspect="1"/>
          </p:cNvPicPr>
          <p:nvPr/>
        </p:nvPicPr>
        <p:blipFill>
          <a:blip r:embed="rId8" cstate="print">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802670" y="3048330"/>
            <a:ext cx="702145" cy="702145"/>
          </a:xfrm>
          <a:prstGeom prst="rect">
            <a:avLst/>
          </a:prstGeom>
        </p:spPr>
      </p:pic>
      <p:cxnSp>
        <p:nvCxnSpPr>
          <p:cNvPr id="35" name="Gerade Verbindung mit Pfeil 34">
            <a:extLst>
              <a:ext uri="{FF2B5EF4-FFF2-40B4-BE49-F238E27FC236}">
                <a16:creationId xmlns:a16="http://schemas.microsoft.com/office/drawing/2014/main" id="{F507154A-1B98-CE4A-938B-CBB9EE9F510F}"/>
              </a:ext>
            </a:extLst>
          </p:cNvPr>
          <p:cNvCxnSpPr>
            <a:cxnSpLocks/>
          </p:cNvCxnSpPr>
          <p:nvPr/>
        </p:nvCxnSpPr>
        <p:spPr>
          <a:xfrm flipH="1">
            <a:off x="7425874" y="2237451"/>
            <a:ext cx="341117" cy="32556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6" name="Grafik 5">
            <a:extLst>
              <a:ext uri="{FF2B5EF4-FFF2-40B4-BE49-F238E27FC236}">
                <a16:creationId xmlns:a16="http://schemas.microsoft.com/office/drawing/2014/main" id="{C2567117-30E0-0847-8C36-57886C255979}"/>
              </a:ext>
            </a:extLst>
          </p:cNvPr>
          <p:cNvPicPr>
            <a:picLocks noChangeAspect="1"/>
          </p:cNvPicPr>
          <p:nvPr/>
        </p:nvPicPr>
        <p:blipFill>
          <a:blip r:embed="rId10" cstate="print">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10603762" y="4397124"/>
            <a:ext cx="749738" cy="749738"/>
          </a:xfrm>
          <a:prstGeom prst="rect">
            <a:avLst/>
          </a:prstGeom>
        </p:spPr>
      </p:pic>
      <p:sp>
        <p:nvSpPr>
          <p:cNvPr id="32" name="Textplatzhalter 2">
            <a:extLst>
              <a:ext uri="{FF2B5EF4-FFF2-40B4-BE49-F238E27FC236}">
                <a16:creationId xmlns:a16="http://schemas.microsoft.com/office/drawing/2014/main" id="{9A8AE0E6-0916-284F-B041-C627B53DDF04}"/>
              </a:ext>
            </a:extLst>
          </p:cNvPr>
          <p:cNvSpPr txBox="1">
            <a:spLocks/>
          </p:cNvSpPr>
          <p:nvPr/>
        </p:nvSpPr>
        <p:spPr>
          <a:xfrm>
            <a:off x="8739099" y="4601947"/>
            <a:ext cx="2059573" cy="537088"/>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0" tIns="0" rIns="0" bIns="0" rtlCol="0" anchor="t" anchorCtr="0">
            <a:noAutofit/>
          </a:bodyPr>
          <a:lstStyle>
            <a:defPPr>
              <a:defRPr lang="de-DE"/>
            </a:defPPr>
            <a:lvl1pPr marR="0" lvl="0" indent="0" algn="ctr" fontAlgn="base">
              <a:lnSpc>
                <a:spcPct val="100000"/>
              </a:lnSpc>
              <a:spcBef>
                <a:spcPts val="0"/>
              </a:spcBef>
              <a:spcAft>
                <a:spcPct val="0"/>
              </a:spcAft>
              <a:buClrTx/>
              <a:buSzTx/>
              <a:buFontTx/>
              <a:buNone/>
              <a:tabLst/>
              <a:defRPr kumimoji="0" sz="2000" b="0" i="0" u="none" strike="noStrike" cap="none" spc="0" normalizeH="0" baseline="0">
                <a:ln>
                  <a:noFill/>
                </a:ln>
                <a:solidFill>
                  <a:srgbClr val="15934C"/>
                </a:solidFill>
                <a:effectLst/>
                <a:uLnTx/>
                <a:uFillTx/>
                <a:latin typeface="Arial" panose="020B0604020202020204"/>
                <a:cs typeface="Arial" panose="020B0604020202020204" pitchFamily="34" charset="0"/>
              </a:defRPr>
            </a:lvl1pPr>
          </a:lstStyle>
          <a:p>
            <a:r>
              <a:rPr lang="de-CH" sz="1400" dirty="0">
                <a:solidFill>
                  <a:schemeClr val="tx1"/>
                </a:solidFill>
              </a:rPr>
              <a:t>Stromversorgung mit</a:t>
            </a:r>
            <a:br>
              <a:rPr lang="de-CH" sz="1400" dirty="0">
                <a:solidFill>
                  <a:schemeClr val="tx1"/>
                </a:solidFill>
              </a:rPr>
            </a:br>
            <a:r>
              <a:rPr lang="de-CH" sz="1400" dirty="0">
                <a:solidFill>
                  <a:schemeClr val="tx1"/>
                </a:solidFill>
              </a:rPr>
              <a:t>Photovoltaik</a:t>
            </a:r>
          </a:p>
        </p:txBody>
      </p:sp>
      <p:cxnSp>
        <p:nvCxnSpPr>
          <p:cNvPr id="34" name="Gerade Verbindung mit Pfeil 33">
            <a:extLst>
              <a:ext uri="{FF2B5EF4-FFF2-40B4-BE49-F238E27FC236}">
                <a16:creationId xmlns:a16="http://schemas.microsoft.com/office/drawing/2014/main" id="{90FEC08C-7D95-5A44-89C3-93327A9029EC}"/>
              </a:ext>
            </a:extLst>
          </p:cNvPr>
          <p:cNvCxnSpPr>
            <a:cxnSpLocks/>
          </p:cNvCxnSpPr>
          <p:nvPr/>
        </p:nvCxnSpPr>
        <p:spPr>
          <a:xfrm flipH="1" flipV="1">
            <a:off x="9549862" y="4268825"/>
            <a:ext cx="103116" cy="266571"/>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6" name="Gerade Verbindung mit Pfeil 35">
            <a:extLst>
              <a:ext uri="{FF2B5EF4-FFF2-40B4-BE49-F238E27FC236}">
                <a16:creationId xmlns:a16="http://schemas.microsoft.com/office/drawing/2014/main" id="{932B03CE-D8E1-C64C-9DDD-3C14ABAA03EB}"/>
              </a:ext>
            </a:extLst>
          </p:cNvPr>
          <p:cNvCxnSpPr>
            <a:cxnSpLocks/>
          </p:cNvCxnSpPr>
          <p:nvPr/>
        </p:nvCxnSpPr>
        <p:spPr>
          <a:xfrm flipH="1">
            <a:off x="9408751" y="5168934"/>
            <a:ext cx="187783" cy="213207"/>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37" name="Grafik 36">
            <a:extLst>
              <a:ext uri="{FF2B5EF4-FFF2-40B4-BE49-F238E27FC236}">
                <a16:creationId xmlns:a16="http://schemas.microsoft.com/office/drawing/2014/main" id="{4AB19073-0820-A944-AB33-4D3561C71260}"/>
              </a:ext>
            </a:extLst>
          </p:cNvPr>
          <p:cNvPicPr>
            <a:picLocks noChangeAspect="1"/>
          </p:cNvPicPr>
          <p:nvPr/>
        </p:nvPicPr>
        <p:blipFill>
          <a:blip r:embed="rId12">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2713724" y="3402919"/>
            <a:ext cx="702000" cy="702000"/>
          </a:xfrm>
          <a:prstGeom prst="rect">
            <a:avLst/>
          </a:prstGeom>
        </p:spPr>
      </p:pic>
      <p:pic>
        <p:nvPicPr>
          <p:cNvPr id="39" name="Grafik 38">
            <a:extLst>
              <a:ext uri="{FF2B5EF4-FFF2-40B4-BE49-F238E27FC236}">
                <a16:creationId xmlns:a16="http://schemas.microsoft.com/office/drawing/2014/main" id="{A96AE7F8-8F72-5C42-9000-022BFF914405}"/>
              </a:ext>
            </a:extLst>
          </p:cNvPr>
          <p:cNvPicPr>
            <a:picLocks noChangeAspect="1"/>
          </p:cNvPicPr>
          <p:nvPr/>
        </p:nvPicPr>
        <p:blipFill>
          <a:blip r:embed="rId14">
            <a:extLst>
              <a:ext uri="{28A0092B-C50C-407E-A947-70E740481C1C}">
                <a14:useLocalDpi xmlns:a14="http://schemas.microsoft.com/office/drawing/2010/main"/>
              </a:ext>
              <a:ext uri="{96DAC541-7B7A-43D3-8B79-37D633B846F1}">
                <asvg:svgBlip xmlns:asvg="http://schemas.microsoft.com/office/drawing/2016/SVG/main" r:embed="rId15"/>
              </a:ext>
            </a:extLst>
          </a:blip>
          <a:stretch>
            <a:fillRect/>
          </a:stretch>
        </p:blipFill>
        <p:spPr>
          <a:xfrm>
            <a:off x="2773595" y="4633830"/>
            <a:ext cx="702000" cy="702000"/>
          </a:xfrm>
          <a:prstGeom prst="rect">
            <a:avLst/>
          </a:prstGeom>
        </p:spPr>
      </p:pic>
      <p:pic>
        <p:nvPicPr>
          <p:cNvPr id="40" name="Grafik 39">
            <a:extLst>
              <a:ext uri="{FF2B5EF4-FFF2-40B4-BE49-F238E27FC236}">
                <a16:creationId xmlns:a16="http://schemas.microsoft.com/office/drawing/2014/main" id="{DBA95F47-7042-C349-B7CF-B52125075315}"/>
              </a:ext>
            </a:extLst>
          </p:cNvPr>
          <p:cNvPicPr>
            <a:picLocks noChangeAspect="1"/>
          </p:cNvPicPr>
          <p:nvPr/>
        </p:nvPicPr>
        <p:blipFill>
          <a:blip r:embed="rId16">
            <a:extLst>
              <a:ext uri="{28A0092B-C50C-407E-A947-70E740481C1C}">
                <a14:useLocalDpi xmlns:a14="http://schemas.microsoft.com/office/drawing/2010/main"/>
              </a:ext>
              <a:ext uri="{96DAC541-7B7A-43D3-8B79-37D633B846F1}">
                <asvg:svgBlip xmlns:asvg="http://schemas.microsoft.com/office/drawing/2016/SVG/main" r:embed="rId17"/>
              </a:ext>
            </a:extLst>
          </a:blip>
          <a:stretch>
            <a:fillRect/>
          </a:stretch>
        </p:blipFill>
        <p:spPr>
          <a:xfrm>
            <a:off x="9985888" y="5314070"/>
            <a:ext cx="702000" cy="702000"/>
          </a:xfrm>
          <a:prstGeom prst="rect">
            <a:avLst/>
          </a:prstGeom>
        </p:spPr>
      </p:pic>
    </p:spTree>
    <p:extLst>
      <p:ext uri="{BB962C8B-B14F-4D97-AF65-F5344CB8AC3E}">
        <p14:creationId xmlns:p14="http://schemas.microsoft.com/office/powerpoint/2010/main" val="23246527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3127459" cy="555088"/>
          </a:xfrm>
        </p:spPr>
        <p:txBody>
          <a:bodyPr/>
          <a:lstStyle/>
          <a:p>
            <a:r>
              <a:rPr lang="de-CH" dirty="0"/>
              <a:t>Wärmepumpe</a:t>
            </a:r>
          </a:p>
        </p:txBody>
      </p:sp>
      <p:sp>
        <p:nvSpPr>
          <p:cNvPr id="5" name="Textfeld 4"/>
          <p:cNvSpPr txBox="1"/>
          <p:nvPr/>
        </p:nvSpPr>
        <p:spPr>
          <a:xfrm>
            <a:off x="6816080" y="2348880"/>
            <a:ext cx="4768889" cy="387798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rPr>
              <a:t>Wärmepumpen funktionieren im Prinzip wie ein Kühlschrank, nur umgekehrt: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rPr>
              <a:t>Während der Kühlschrank seinem Innenraum die Wärme entzieht und nach draussen abgibt, bezieht die Wärmepumpe ihre Energie aus der Luft, dem Boden oder dem Wasser und gibt sie dem Haus ab.</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dirty="0">
              <a:solidFill>
                <a:prstClr val="black"/>
              </a:solidFill>
              <a:latin typeface="Arial" panose="020B0604020202020204"/>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rPr>
              <a:t>Funktionsweisen:</a:t>
            </a:r>
          </a:p>
          <a:p>
            <a:pPr marL="285750" marR="0" lvl="0" indent="-285750" algn="l" defTabSz="914400" rtl="0" eaLnBrk="1" fontAlgn="auto" latinLnBrk="0" hangingPunct="1">
              <a:lnSpc>
                <a:spcPct val="100000"/>
              </a:lnSpc>
              <a:spcBef>
                <a:spcPts val="0"/>
              </a:spcBef>
              <a:spcAft>
                <a:spcPts val="0"/>
              </a:spcAft>
              <a:buClr>
                <a:schemeClr val="accent2"/>
              </a:buClr>
              <a:buSzTx/>
              <a:buFont typeface="Arial" panose="020B0604020202020204" pitchFamily="34" charset="0"/>
              <a:buChar char="•"/>
              <a:tabLst/>
              <a:defRPr/>
            </a:pPr>
            <a:r>
              <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rPr>
              <a:t>Luft-Wärmepumpe</a:t>
            </a:r>
          </a:p>
          <a:p>
            <a:pPr marL="285750" marR="0" lvl="0" indent="-285750" algn="l" defTabSz="914400" rtl="0" eaLnBrk="1" fontAlgn="auto" latinLnBrk="0" hangingPunct="1">
              <a:lnSpc>
                <a:spcPct val="100000"/>
              </a:lnSpc>
              <a:spcBef>
                <a:spcPts val="0"/>
              </a:spcBef>
              <a:spcAft>
                <a:spcPts val="0"/>
              </a:spcAft>
              <a:buClr>
                <a:schemeClr val="accent2"/>
              </a:buClr>
              <a:buSzTx/>
              <a:buFont typeface="Arial" panose="020B0604020202020204" pitchFamily="34" charset="0"/>
              <a:buChar char="•"/>
              <a:tabLst/>
              <a:defRPr/>
            </a:pPr>
            <a:r>
              <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rPr>
              <a:t>Erdwärmesonden-Wärmepumpe</a:t>
            </a:r>
          </a:p>
          <a:p>
            <a:pPr marL="285750" marR="0" lvl="0" indent="-285750" algn="l" defTabSz="914400" rtl="0" eaLnBrk="1" fontAlgn="auto" latinLnBrk="0" hangingPunct="1">
              <a:lnSpc>
                <a:spcPct val="100000"/>
              </a:lnSpc>
              <a:spcBef>
                <a:spcPts val="0"/>
              </a:spcBef>
              <a:spcAft>
                <a:spcPts val="0"/>
              </a:spcAft>
              <a:buClr>
                <a:schemeClr val="accent2"/>
              </a:buClr>
              <a:buSzTx/>
              <a:buFont typeface="Arial" panose="020B0604020202020204" pitchFamily="34" charset="0"/>
              <a:buChar char="•"/>
              <a:tabLst/>
              <a:defRPr/>
            </a:pPr>
            <a:r>
              <a:rPr lang="de-CH" dirty="0">
                <a:solidFill>
                  <a:prstClr val="black"/>
                </a:solidFill>
                <a:latin typeface="Arial" panose="020B0604020202020204"/>
              </a:rPr>
              <a:t>Grundwasser-Wärmepumpe</a:t>
            </a:r>
            <a:endPar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285750" marR="0" lvl="0" indent="-285750"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Char char="•"/>
              <a:tabLst/>
              <a:defRPr/>
            </a:pPr>
            <a:endPar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kumimoji="0" lang="de-CH" sz="18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9" name="Grafik 8">
            <a:extLst>
              <a:ext uri="{FF2B5EF4-FFF2-40B4-BE49-F238E27FC236}">
                <a16:creationId xmlns:a16="http://schemas.microsoft.com/office/drawing/2014/main" id="{B10F7F63-FDC4-3A4A-B652-02F443DC9C8E}"/>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harpenSoften amount="25000"/>
                    </a14:imgEffect>
                    <a14:imgEffect>
                      <a14:brightnessContrast bright="20000" contrast="-40000"/>
                    </a14:imgEffect>
                  </a14:imgLayer>
                </a14:imgProps>
              </a:ext>
              <a:ext uri="{28A0092B-C50C-407E-A947-70E740481C1C}">
                <a14:useLocalDpi xmlns:a14="http://schemas.microsoft.com/office/drawing/2010/main"/>
              </a:ext>
            </a:extLst>
          </a:blip>
          <a:srcRect/>
          <a:stretch/>
        </p:blipFill>
        <p:spPr>
          <a:xfrm>
            <a:off x="335360" y="1412776"/>
            <a:ext cx="5998068" cy="4176464"/>
          </a:xfrm>
          <a:prstGeom prst="rect">
            <a:avLst/>
          </a:prstGeom>
        </p:spPr>
      </p:pic>
      <p:sp>
        <p:nvSpPr>
          <p:cNvPr id="8" name="Textfeld 7">
            <a:extLst>
              <a:ext uri="{FF2B5EF4-FFF2-40B4-BE49-F238E27FC236}">
                <a16:creationId xmlns:a16="http://schemas.microsoft.com/office/drawing/2014/main" id="{BBEC7F62-DA04-9D46-AD6B-D89C0B4DCF85}"/>
              </a:ext>
            </a:extLst>
          </p:cNvPr>
          <p:cNvSpPr txBox="1"/>
          <p:nvPr/>
        </p:nvSpPr>
        <p:spPr>
          <a:xfrm>
            <a:off x="1374896" y="5848195"/>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err="1"/>
              <a:t>Erklärvideo</a:t>
            </a:r>
            <a:r>
              <a:rPr lang="de-DE" sz="1600" dirty="0"/>
              <a:t> und weitere Informationen auf </a:t>
            </a:r>
            <a:br>
              <a:rPr lang="de-DE" sz="1600" dirty="0"/>
            </a:br>
            <a:r>
              <a:rPr lang="de-DE" sz="1600" u="sng" dirty="0" err="1"/>
              <a:t>erneuerbarheizen.ch</a:t>
            </a:r>
            <a:endParaRPr lang="de-DE" sz="1600" u="sng" dirty="0"/>
          </a:p>
        </p:txBody>
      </p:sp>
      <p:pic>
        <p:nvPicPr>
          <p:cNvPr id="11" name="Grafik 10">
            <a:extLst>
              <a:ext uri="{FF2B5EF4-FFF2-40B4-BE49-F238E27FC236}">
                <a16:creationId xmlns:a16="http://schemas.microsoft.com/office/drawing/2014/main" id="{9C9B4126-940B-0F44-A45D-D23832BD1970}"/>
              </a:ext>
            </a:extLst>
          </p:cNvPr>
          <p:cNvPicPr>
            <a:picLocks noChangeAspect="1"/>
          </p:cNvPicPr>
          <p:nvPr/>
        </p:nvPicPr>
        <p:blipFill>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50367" y="5727912"/>
            <a:ext cx="733007" cy="733007"/>
          </a:xfrm>
          <a:prstGeom prst="rect">
            <a:avLst/>
          </a:prstGeom>
        </p:spPr>
      </p:pic>
    </p:spTree>
    <p:extLst>
      <p:ext uri="{BB962C8B-B14F-4D97-AF65-F5344CB8AC3E}">
        <p14:creationId xmlns:p14="http://schemas.microsoft.com/office/powerpoint/2010/main" val="25865750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26</a:t>
            </a:fld>
            <a:endParaRPr lang="de-CH" dirty="0"/>
          </a:p>
        </p:txBody>
      </p:sp>
      <p:sp>
        <p:nvSpPr>
          <p:cNvPr id="4" name="Titel 3"/>
          <p:cNvSpPr>
            <a:spLocks noGrp="1"/>
          </p:cNvSpPr>
          <p:nvPr>
            <p:ph type="title"/>
          </p:nvPr>
        </p:nvSpPr>
        <p:spPr>
          <a:xfrm>
            <a:off x="630393" y="636438"/>
            <a:ext cx="3127459" cy="555088"/>
          </a:xfrm>
        </p:spPr>
        <p:txBody>
          <a:bodyPr/>
          <a:lstStyle/>
          <a:p>
            <a:r>
              <a:rPr lang="de-CH" dirty="0"/>
              <a:t>Wärmepumpe</a:t>
            </a:r>
          </a:p>
        </p:txBody>
      </p:sp>
      <p:sp>
        <p:nvSpPr>
          <p:cNvPr id="6" name="Richtungspfeil 5">
            <a:extLst>
              <a:ext uri="{FF2B5EF4-FFF2-40B4-BE49-F238E27FC236}">
                <a16:creationId xmlns:a16="http://schemas.microsoft.com/office/drawing/2014/main" id="{53EEA44C-091B-6946-9A02-41BBA748D995}"/>
              </a:ext>
            </a:extLst>
          </p:cNvPr>
          <p:cNvSpPr/>
          <p:nvPr/>
        </p:nvSpPr>
        <p:spPr>
          <a:xfrm>
            <a:off x="630393"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Heiztechnik</a:t>
            </a:r>
          </a:p>
        </p:txBody>
      </p:sp>
      <p:sp>
        <p:nvSpPr>
          <p:cNvPr id="8" name="Richtungspfeil 7">
            <a:extLst>
              <a:ext uri="{FF2B5EF4-FFF2-40B4-BE49-F238E27FC236}">
                <a16:creationId xmlns:a16="http://schemas.microsoft.com/office/drawing/2014/main" id="{6DA75BBF-7BE1-994F-BA33-EEF7D284CEC0}"/>
              </a:ext>
            </a:extLst>
          </p:cNvPr>
          <p:cNvSpPr/>
          <p:nvPr/>
        </p:nvSpPr>
        <p:spPr>
          <a:xfrm>
            <a:off x="3441825"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Vorteile</a:t>
            </a:r>
          </a:p>
        </p:txBody>
      </p:sp>
      <p:sp>
        <p:nvSpPr>
          <p:cNvPr id="9" name="Richtungspfeil 8">
            <a:extLst>
              <a:ext uri="{FF2B5EF4-FFF2-40B4-BE49-F238E27FC236}">
                <a16:creationId xmlns:a16="http://schemas.microsoft.com/office/drawing/2014/main" id="{51E6D7E5-C8C7-244E-AC51-7599A7DA7BF7}"/>
              </a:ext>
            </a:extLst>
          </p:cNvPr>
          <p:cNvSpPr/>
          <p:nvPr/>
        </p:nvSpPr>
        <p:spPr>
          <a:xfrm>
            <a:off x="6253257"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Nachteile</a:t>
            </a:r>
          </a:p>
        </p:txBody>
      </p:sp>
      <p:sp>
        <p:nvSpPr>
          <p:cNvPr id="10" name="Richtungspfeil 9">
            <a:extLst>
              <a:ext uri="{FF2B5EF4-FFF2-40B4-BE49-F238E27FC236}">
                <a16:creationId xmlns:a16="http://schemas.microsoft.com/office/drawing/2014/main" id="{DD9128FE-2C76-6D44-A718-51E8EC9156AF}"/>
              </a:ext>
            </a:extLst>
          </p:cNvPr>
          <p:cNvSpPr/>
          <p:nvPr/>
        </p:nvSpPr>
        <p:spPr>
          <a:xfrm>
            <a:off x="9064689"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Kombinationen</a:t>
            </a:r>
          </a:p>
        </p:txBody>
      </p:sp>
      <p:sp>
        <p:nvSpPr>
          <p:cNvPr id="2" name="Textfeld 1">
            <a:extLst>
              <a:ext uri="{FF2B5EF4-FFF2-40B4-BE49-F238E27FC236}">
                <a16:creationId xmlns:a16="http://schemas.microsoft.com/office/drawing/2014/main" id="{0DBC3D5B-B007-1149-8234-F3CE0F96143C}"/>
              </a:ext>
            </a:extLst>
          </p:cNvPr>
          <p:cNvSpPr txBox="1"/>
          <p:nvPr/>
        </p:nvSpPr>
        <p:spPr>
          <a:xfrm>
            <a:off x="630393" y="2708920"/>
            <a:ext cx="2520280" cy="1846659"/>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Luft-Wasser-Wärmepumpe</a:t>
            </a:r>
          </a:p>
          <a:p>
            <a:pPr marL="177800" indent="-177800">
              <a:lnSpc>
                <a:spcPts val="2160"/>
              </a:lnSpc>
              <a:spcAft>
                <a:spcPts val="600"/>
              </a:spcAft>
              <a:buClr>
                <a:schemeClr val="accent2"/>
              </a:buClr>
              <a:buFont typeface="Arial" panose="020B0604020202020204" pitchFamily="34" charset="0"/>
              <a:buChar char="•"/>
            </a:pPr>
            <a:r>
              <a:rPr lang="de-DE" dirty="0"/>
              <a:t>Erdsonden-Wärmepumpe</a:t>
            </a:r>
          </a:p>
          <a:p>
            <a:pPr marL="177800" indent="-177800">
              <a:lnSpc>
                <a:spcPts val="2160"/>
              </a:lnSpc>
              <a:spcAft>
                <a:spcPts val="600"/>
              </a:spcAft>
              <a:buClr>
                <a:schemeClr val="accent2"/>
              </a:buClr>
              <a:buFont typeface="Arial" panose="020B0604020202020204" pitchFamily="34" charset="0"/>
              <a:buChar char="•"/>
            </a:pPr>
            <a:r>
              <a:rPr lang="de-DE" dirty="0"/>
              <a:t>Grundwasser-Wärmepumpe</a:t>
            </a:r>
          </a:p>
        </p:txBody>
      </p:sp>
      <p:sp>
        <p:nvSpPr>
          <p:cNvPr id="11" name="Textfeld 10">
            <a:extLst>
              <a:ext uri="{FF2B5EF4-FFF2-40B4-BE49-F238E27FC236}">
                <a16:creationId xmlns:a16="http://schemas.microsoft.com/office/drawing/2014/main" id="{AE794116-C08C-1640-88BB-9534751765BC}"/>
              </a:ext>
            </a:extLst>
          </p:cNvPr>
          <p:cNvSpPr txBox="1"/>
          <p:nvPr/>
        </p:nvSpPr>
        <p:spPr>
          <a:xfrm>
            <a:off x="3441825" y="2708920"/>
            <a:ext cx="2520280" cy="3752246"/>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tiefe Energiekosten im Vergleich zu Heizöl und Erdgas</a:t>
            </a:r>
          </a:p>
          <a:p>
            <a:pPr marL="177800" indent="-177800">
              <a:lnSpc>
                <a:spcPts val="2160"/>
              </a:lnSpc>
              <a:spcAft>
                <a:spcPts val="600"/>
              </a:spcAft>
              <a:buClr>
                <a:schemeClr val="accent2"/>
              </a:buClr>
              <a:buFont typeface="Arial" panose="020B0604020202020204" pitchFamily="34" charset="0"/>
              <a:buChar char="•"/>
            </a:pPr>
            <a:r>
              <a:rPr lang="de-DE" dirty="0"/>
              <a:t>CO</a:t>
            </a:r>
            <a:r>
              <a:rPr lang="de-DE" baseline="-25000" dirty="0"/>
              <a:t>2</a:t>
            </a:r>
            <a:r>
              <a:rPr lang="de-DE" dirty="0"/>
              <a:t>-neutral (abhängig vom </a:t>
            </a:r>
            <a:r>
              <a:rPr lang="de-DE" dirty="0" err="1"/>
              <a:t>Strommix</a:t>
            </a:r>
            <a:r>
              <a:rPr lang="de-DE" dirty="0"/>
              <a:t>)</a:t>
            </a:r>
          </a:p>
          <a:p>
            <a:pPr marL="177800" indent="-177800">
              <a:lnSpc>
                <a:spcPts val="2160"/>
              </a:lnSpc>
              <a:spcAft>
                <a:spcPts val="600"/>
              </a:spcAft>
              <a:buClr>
                <a:schemeClr val="accent2"/>
              </a:buClr>
              <a:buFont typeface="Arial" panose="020B0604020202020204" pitchFamily="34" charset="0"/>
              <a:buChar char="•"/>
            </a:pPr>
            <a:r>
              <a:rPr lang="de-DE" dirty="0"/>
              <a:t>einfacher und günstiger Betrieb</a:t>
            </a:r>
          </a:p>
          <a:p>
            <a:pPr marL="177800" indent="-177800">
              <a:lnSpc>
                <a:spcPts val="2160"/>
              </a:lnSpc>
              <a:spcAft>
                <a:spcPts val="600"/>
              </a:spcAft>
              <a:buClr>
                <a:schemeClr val="accent2"/>
              </a:buClr>
              <a:buFont typeface="Arial" panose="020B0604020202020204" pitchFamily="34" charset="0"/>
              <a:buChar char="•"/>
            </a:pPr>
            <a:r>
              <a:rPr lang="de-DE" dirty="0"/>
              <a:t>geringer Platzbedarf</a:t>
            </a:r>
          </a:p>
          <a:p>
            <a:pPr marL="177800" indent="-177800">
              <a:lnSpc>
                <a:spcPts val="2160"/>
              </a:lnSpc>
              <a:spcAft>
                <a:spcPts val="600"/>
              </a:spcAft>
              <a:buClr>
                <a:schemeClr val="accent2"/>
              </a:buClr>
              <a:buFont typeface="Arial" panose="020B0604020202020204" pitchFamily="34" charset="0"/>
              <a:buChar char="•"/>
            </a:pPr>
            <a:r>
              <a:rPr lang="de-DE" dirty="0"/>
              <a:t>Erdwärmesonden: </a:t>
            </a:r>
            <a:r>
              <a:rPr lang="de-DE" dirty="0" err="1"/>
              <a:t>GeoCooling</a:t>
            </a:r>
            <a:r>
              <a:rPr lang="de-DE" dirty="0"/>
              <a:t> (sanfte Kühlung) möglich</a:t>
            </a:r>
          </a:p>
          <a:p>
            <a:pPr marL="177800" indent="-177800">
              <a:lnSpc>
                <a:spcPts val="2160"/>
              </a:lnSpc>
              <a:spcAft>
                <a:spcPts val="600"/>
              </a:spcAft>
              <a:buClr>
                <a:schemeClr val="accent2"/>
              </a:buClr>
              <a:buFont typeface="Arial" panose="020B0604020202020204" pitchFamily="34" charset="0"/>
              <a:buChar char="•"/>
            </a:pPr>
            <a:r>
              <a:rPr lang="de-DE" dirty="0"/>
              <a:t>keine CO</a:t>
            </a:r>
            <a:r>
              <a:rPr lang="de-DE" baseline="-25000" dirty="0"/>
              <a:t>2</a:t>
            </a:r>
            <a:r>
              <a:rPr lang="de-DE" dirty="0"/>
              <a:t>-Abgabe</a:t>
            </a:r>
          </a:p>
        </p:txBody>
      </p:sp>
      <p:sp>
        <p:nvSpPr>
          <p:cNvPr id="12" name="Textfeld 11">
            <a:extLst>
              <a:ext uri="{FF2B5EF4-FFF2-40B4-BE49-F238E27FC236}">
                <a16:creationId xmlns:a16="http://schemas.microsoft.com/office/drawing/2014/main" id="{7D7A1036-51CF-8E4B-96F3-CCD6BF7E33EA}"/>
              </a:ext>
            </a:extLst>
          </p:cNvPr>
          <p:cNvSpPr txBox="1"/>
          <p:nvPr/>
        </p:nvSpPr>
        <p:spPr>
          <a:xfrm>
            <a:off x="6258185" y="2708920"/>
            <a:ext cx="2520280" cy="3624005"/>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Investitionskosten</a:t>
            </a:r>
            <a:r>
              <a:rPr lang="de-DE" dirty="0">
                <a:solidFill>
                  <a:schemeClr val="accent2"/>
                </a:solidFill>
              </a:rPr>
              <a:t>*</a:t>
            </a:r>
          </a:p>
          <a:p>
            <a:pPr marL="177800" indent="-177800">
              <a:lnSpc>
                <a:spcPts val="2160"/>
              </a:lnSpc>
              <a:spcAft>
                <a:spcPts val="600"/>
              </a:spcAft>
              <a:buClr>
                <a:schemeClr val="accent2"/>
              </a:buClr>
              <a:buFont typeface="Arial" panose="020B0604020202020204" pitchFamily="34" charset="0"/>
              <a:buChar char="•"/>
            </a:pPr>
            <a:r>
              <a:rPr lang="de-DE" dirty="0"/>
              <a:t>Bewilligung nötig</a:t>
            </a:r>
          </a:p>
          <a:p>
            <a:pPr marL="177800" indent="-177800">
              <a:lnSpc>
                <a:spcPts val="2160"/>
              </a:lnSpc>
              <a:spcAft>
                <a:spcPts val="600"/>
              </a:spcAft>
              <a:buClr>
                <a:schemeClr val="accent2"/>
              </a:buClr>
              <a:buFont typeface="Arial" panose="020B0604020202020204" pitchFamily="34" charset="0"/>
              <a:buChar char="•"/>
            </a:pPr>
            <a:endParaRPr lang="de-DE" dirty="0"/>
          </a:p>
          <a:p>
            <a:pPr marL="177800" indent="-177800">
              <a:lnSpc>
                <a:spcPts val="2160"/>
              </a:lnSpc>
              <a:spcAft>
                <a:spcPts val="600"/>
              </a:spcAft>
              <a:buClr>
                <a:schemeClr val="accent2"/>
              </a:buClr>
              <a:buFont typeface="Arial" panose="020B0604020202020204" pitchFamily="34" charset="0"/>
              <a:buChar char="•"/>
            </a:pPr>
            <a:endParaRPr lang="de-DE" dirty="0"/>
          </a:p>
          <a:p>
            <a:pPr marL="177800" indent="-177800">
              <a:lnSpc>
                <a:spcPts val="2160"/>
              </a:lnSpc>
              <a:spcAft>
                <a:spcPts val="600"/>
              </a:spcAft>
              <a:buClr>
                <a:schemeClr val="accent2"/>
              </a:buClr>
              <a:buFont typeface="Arial" panose="020B0604020202020204" pitchFamily="34" charset="0"/>
              <a:buChar char="•"/>
            </a:pPr>
            <a:endParaRPr lang="de-DE" dirty="0"/>
          </a:p>
          <a:p>
            <a:pPr marL="177800" indent="-177800">
              <a:lnSpc>
                <a:spcPts val="2160"/>
              </a:lnSpc>
              <a:spcAft>
                <a:spcPts val="600"/>
              </a:spcAft>
              <a:buClr>
                <a:schemeClr val="accent2"/>
              </a:buClr>
              <a:buFont typeface="Arial" panose="020B0604020202020204" pitchFamily="34" charset="0"/>
              <a:buChar char="•"/>
            </a:pPr>
            <a:endParaRPr lang="de-DE" dirty="0"/>
          </a:p>
          <a:p>
            <a:pPr marL="177800" indent="-177800">
              <a:lnSpc>
                <a:spcPts val="2160"/>
              </a:lnSpc>
              <a:spcAft>
                <a:spcPts val="600"/>
              </a:spcAft>
              <a:buClr>
                <a:schemeClr val="accent2"/>
              </a:buClr>
              <a:buFont typeface="Arial" panose="020B0604020202020204" pitchFamily="34" charset="0"/>
              <a:buChar char="•"/>
            </a:pPr>
            <a:endParaRPr lang="de-DE" dirty="0"/>
          </a:p>
          <a:p>
            <a:pPr marL="136525" indent="-136525">
              <a:lnSpc>
                <a:spcPts val="2160"/>
              </a:lnSpc>
              <a:spcAft>
                <a:spcPts val="600"/>
              </a:spcAft>
              <a:buClr>
                <a:schemeClr val="accent2"/>
              </a:buClr>
            </a:pPr>
            <a:r>
              <a:rPr lang="de-DE" dirty="0">
                <a:solidFill>
                  <a:schemeClr val="accent2"/>
                </a:solidFill>
              </a:rPr>
              <a:t>*	Wichtig! </a:t>
            </a:r>
            <a:r>
              <a:rPr lang="de-DE" dirty="0"/>
              <a:t>Verschiedene Förder- und Finanzierungs-möglichkeiten nutzen.</a:t>
            </a:r>
          </a:p>
        </p:txBody>
      </p:sp>
      <p:sp>
        <p:nvSpPr>
          <p:cNvPr id="13" name="Textfeld 12">
            <a:extLst>
              <a:ext uri="{FF2B5EF4-FFF2-40B4-BE49-F238E27FC236}">
                <a16:creationId xmlns:a16="http://schemas.microsoft.com/office/drawing/2014/main" id="{0FD2220F-0826-7E43-81D5-675AF49412D1}"/>
              </a:ext>
            </a:extLst>
          </p:cNvPr>
          <p:cNvSpPr txBox="1"/>
          <p:nvPr/>
        </p:nvSpPr>
        <p:spPr>
          <a:xfrm>
            <a:off x="9064689" y="2708920"/>
            <a:ext cx="2520280" cy="3162341"/>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Solarstrom/ Photovoltaik (Wärmepumpe verbessert Eigenverbrauch)</a:t>
            </a:r>
          </a:p>
          <a:p>
            <a:pPr marL="177800" indent="-177800">
              <a:lnSpc>
                <a:spcPts val="2160"/>
              </a:lnSpc>
              <a:spcAft>
                <a:spcPts val="600"/>
              </a:spcAft>
              <a:buClr>
                <a:schemeClr val="accent2"/>
              </a:buClr>
              <a:buFont typeface="Arial" panose="020B0604020202020204" pitchFamily="34" charset="0"/>
              <a:buChar char="•"/>
            </a:pPr>
            <a:r>
              <a:rPr lang="de-DE" dirty="0"/>
              <a:t>thermische Sonnenkollektoren zur Wassererwärmung (falls vorhanden auch für die Regeneration der Erdwärmesonde)</a:t>
            </a:r>
          </a:p>
        </p:txBody>
      </p:sp>
    </p:spTree>
    <p:extLst>
      <p:ext uri="{BB962C8B-B14F-4D97-AF65-F5344CB8AC3E}">
        <p14:creationId xmlns:p14="http://schemas.microsoft.com/office/powerpoint/2010/main" val="2627701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9514271" cy="555088"/>
          </a:xfrm>
        </p:spPr>
        <p:txBody>
          <a:bodyPr/>
          <a:lstStyle/>
          <a:p>
            <a:r>
              <a:rPr lang="de-CH" dirty="0"/>
              <a:t>Aussen aufgestellte Luft-Wärmepumpe</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9" name="Textfeld 8">
            <a:extLst>
              <a:ext uri="{FF2B5EF4-FFF2-40B4-BE49-F238E27FC236}">
                <a16:creationId xmlns:a16="http://schemas.microsoft.com/office/drawing/2014/main" id="{BDD9E0E4-82C7-944C-8C83-61B7B69B2BDD}"/>
              </a:ext>
            </a:extLst>
          </p:cNvPr>
          <p:cNvSpPr txBox="1"/>
          <p:nvPr/>
        </p:nvSpPr>
        <p:spPr>
          <a:xfrm>
            <a:off x="9048328" y="2996952"/>
            <a:ext cx="2664295" cy="2769989"/>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de-CH" dirty="0">
                <a:solidFill>
                  <a:prstClr val="black"/>
                </a:solidFill>
              </a:rPr>
              <a:t>verbreitetste erneuerbare Heizlösung</a:t>
            </a:r>
          </a:p>
          <a:p>
            <a:pPr marL="177800" lvl="0" indent="-177800">
              <a:buClr>
                <a:schemeClr val="accent2"/>
              </a:buClr>
              <a:buFont typeface="Arial" panose="020B0604020202020204" pitchFamily="34" charset="0"/>
              <a:buChar char="•"/>
              <a:defRPr/>
            </a:pPr>
            <a:r>
              <a:rPr lang="de-CH" dirty="0">
                <a:solidFill>
                  <a:prstClr val="black"/>
                </a:solidFill>
              </a:rPr>
              <a:t>keine Auflagen bezüglich Gewässerschutz</a:t>
            </a:r>
          </a:p>
          <a:p>
            <a:pPr marL="177800" lvl="0" indent="-177800">
              <a:buClr>
                <a:schemeClr val="accent2"/>
              </a:buClr>
              <a:buFont typeface="Arial" panose="020B0604020202020204" pitchFamily="34" charset="0"/>
              <a:buChar char="•"/>
              <a:defRPr/>
            </a:pPr>
            <a:r>
              <a:rPr lang="de-CH" dirty="0">
                <a:solidFill>
                  <a:prstClr val="black"/>
                </a:solidFill>
              </a:rPr>
              <a:t>Baubewilligung für WP Aussenbereich und Split-Gerät</a:t>
            </a:r>
          </a:p>
          <a:p>
            <a:pPr marL="177800" lvl="0" indent="-177800">
              <a:buClr>
                <a:schemeClr val="accent2"/>
              </a:buClr>
              <a:buFont typeface="Arial" panose="020B0604020202020204" pitchFamily="34" charset="0"/>
              <a:buChar char="•"/>
              <a:defRPr/>
            </a:pPr>
            <a:r>
              <a:rPr lang="de-CH" dirty="0">
                <a:solidFill>
                  <a:prstClr val="black"/>
                </a:solidFill>
              </a:rPr>
              <a:t>Lärmschutznachweis nötig</a:t>
            </a:r>
          </a:p>
        </p:txBody>
      </p:sp>
      <p:pic>
        <p:nvPicPr>
          <p:cNvPr id="10" name="Inhaltsplatzhalter 3">
            <a:extLst>
              <a:ext uri="{FF2B5EF4-FFF2-40B4-BE49-F238E27FC236}">
                <a16:creationId xmlns:a16="http://schemas.microsoft.com/office/drawing/2014/main" id="{416D98AB-7B8D-0746-9640-CFEB4F74D396}"/>
              </a:ext>
            </a:extLst>
          </p:cNvPr>
          <p:cNvPicPr>
            <a:picLocks noGrp="1" noChangeAspect="1"/>
          </p:cNvPicPr>
          <p:nvPr>
            <p:ph idx="1"/>
          </p:nvPr>
        </p:nvPicPr>
        <p:blipFill rotWithShape="1">
          <a:blip r:embed="rId2" cstate="screen">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a:ext>
            </a:extLst>
          </a:blip>
          <a:srcRect r="784"/>
          <a:stretch/>
        </p:blipFill>
        <p:spPr>
          <a:xfrm>
            <a:off x="630393" y="1318605"/>
            <a:ext cx="8345927" cy="5101010"/>
          </a:xfrm>
          <a:prstGeom prst="rect">
            <a:avLst/>
          </a:prstGeom>
        </p:spPr>
      </p:pic>
    </p:spTree>
    <p:extLst>
      <p:ext uri="{BB962C8B-B14F-4D97-AF65-F5344CB8AC3E}">
        <p14:creationId xmlns:p14="http://schemas.microsoft.com/office/powerpoint/2010/main" val="33247330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nhaltsplatzhalter 3">
            <a:extLst>
              <a:ext uri="{FF2B5EF4-FFF2-40B4-BE49-F238E27FC236}">
                <a16:creationId xmlns:a16="http://schemas.microsoft.com/office/drawing/2014/main" id="{71922D38-0BA2-3C40-BFD7-1E0CF625E5EF}"/>
              </a:ext>
            </a:extLst>
          </p:cNvPr>
          <p:cNvPicPr>
            <a:picLocks noChangeAspect="1"/>
          </p:cNvPicPr>
          <p:nvPr/>
        </p:nvPicPr>
        <p:blipFill rotWithShape="1">
          <a:blip r:embed="rId2" cstate="screen">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a:ext>
            </a:extLst>
          </a:blip>
          <a:srcRect t="741" r="3563" b="652"/>
          <a:stretch/>
        </p:blipFill>
        <p:spPr>
          <a:xfrm>
            <a:off x="630393" y="1318605"/>
            <a:ext cx="8345927" cy="5101010"/>
          </a:xfrm>
          <a:prstGeom prst="rect">
            <a:avLst/>
          </a:prstGeom>
        </p:spPr>
      </p:pic>
      <p:sp>
        <p:nvSpPr>
          <p:cNvPr id="3" name="Titel 2"/>
          <p:cNvSpPr>
            <a:spLocks noGrp="1"/>
          </p:cNvSpPr>
          <p:nvPr>
            <p:ph type="title"/>
          </p:nvPr>
        </p:nvSpPr>
        <p:spPr>
          <a:xfrm>
            <a:off x="630393" y="636438"/>
            <a:ext cx="9091078" cy="555088"/>
          </a:xfrm>
        </p:spPr>
        <p:txBody>
          <a:bodyPr/>
          <a:lstStyle/>
          <a:p>
            <a:r>
              <a:rPr lang="de-CH" dirty="0"/>
              <a:t>Innen aufgestellte Luft-Wärmepumpe</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8" name="Textfeld 7">
            <a:extLst>
              <a:ext uri="{FF2B5EF4-FFF2-40B4-BE49-F238E27FC236}">
                <a16:creationId xmlns:a16="http://schemas.microsoft.com/office/drawing/2014/main" id="{E132C4C1-8345-934C-B975-1FA28CFE73D3}"/>
              </a:ext>
            </a:extLst>
          </p:cNvPr>
          <p:cNvSpPr txBox="1"/>
          <p:nvPr/>
        </p:nvSpPr>
        <p:spPr>
          <a:xfrm>
            <a:off x="9048328" y="2996952"/>
            <a:ext cx="2664295" cy="1384995"/>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de-CH" dirty="0">
                <a:solidFill>
                  <a:prstClr val="black"/>
                </a:solidFill>
              </a:rPr>
              <a:t>keine Auflagen bezüglich Gewässerschutz</a:t>
            </a:r>
          </a:p>
          <a:p>
            <a:pPr marL="177800" lvl="0" indent="-177800">
              <a:buClr>
                <a:schemeClr val="accent2"/>
              </a:buClr>
              <a:buFont typeface="Arial" panose="020B0604020202020204" pitchFamily="34" charset="0"/>
              <a:buChar char="•"/>
              <a:defRPr/>
            </a:pPr>
            <a:r>
              <a:rPr lang="de-CH" dirty="0">
                <a:solidFill>
                  <a:prstClr val="black"/>
                </a:solidFill>
              </a:rPr>
              <a:t>keine Baubewilligung für WP Innenaufstellung</a:t>
            </a:r>
          </a:p>
        </p:txBody>
      </p:sp>
    </p:spTree>
    <p:extLst>
      <p:ext uri="{BB962C8B-B14F-4D97-AF65-F5344CB8AC3E}">
        <p14:creationId xmlns:p14="http://schemas.microsoft.com/office/powerpoint/2010/main" val="10194596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8273919" cy="555088"/>
          </a:xfrm>
        </p:spPr>
        <p:txBody>
          <a:bodyPr/>
          <a:lstStyle/>
          <a:p>
            <a:r>
              <a:rPr lang="de-CH" dirty="0"/>
              <a:t>Split Luft-Wärmepumpe</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6" name="Inhaltsplatzhalter 3">
            <a:extLst>
              <a:ext uri="{FF2B5EF4-FFF2-40B4-BE49-F238E27FC236}">
                <a16:creationId xmlns:a16="http://schemas.microsoft.com/office/drawing/2014/main" id="{8630DE96-AC43-394B-ADE7-EC76E2CF6984}"/>
              </a:ext>
            </a:extLst>
          </p:cNvPr>
          <p:cNvPicPr>
            <a:picLocks noGrp="1" noChangeAspect="1"/>
          </p:cNvPicPr>
          <p:nvPr>
            <p:ph idx="1"/>
          </p:nvPr>
        </p:nvPicPr>
        <p:blipFill rotWithShape="1">
          <a:blip r:embed="rId2" cstate="screen">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a:ext>
            </a:extLst>
          </a:blip>
          <a:srcRect r="1524" b="1318"/>
          <a:stretch/>
        </p:blipFill>
        <p:spPr>
          <a:xfrm>
            <a:off x="630393" y="1321832"/>
            <a:ext cx="8345332" cy="5091668"/>
          </a:xfrm>
          <a:prstGeom prst="rect">
            <a:avLst/>
          </a:prstGeom>
        </p:spPr>
      </p:pic>
      <p:sp>
        <p:nvSpPr>
          <p:cNvPr id="10" name="Textfeld 9">
            <a:extLst>
              <a:ext uri="{FF2B5EF4-FFF2-40B4-BE49-F238E27FC236}">
                <a16:creationId xmlns:a16="http://schemas.microsoft.com/office/drawing/2014/main" id="{A232C4D4-BF16-6F41-B198-74D322169FAC}"/>
              </a:ext>
            </a:extLst>
          </p:cNvPr>
          <p:cNvSpPr txBox="1"/>
          <p:nvPr/>
        </p:nvSpPr>
        <p:spPr>
          <a:xfrm>
            <a:off x="9048328" y="2996952"/>
            <a:ext cx="2536641" cy="2215991"/>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de-CH" dirty="0">
                <a:solidFill>
                  <a:prstClr val="black"/>
                </a:solidFill>
              </a:rPr>
              <a:t>im breiten Einsatz bewährt</a:t>
            </a:r>
          </a:p>
          <a:p>
            <a:pPr marL="177800" lvl="0" indent="-177800">
              <a:buClr>
                <a:schemeClr val="accent2"/>
              </a:buClr>
              <a:buFont typeface="Arial" panose="020B0604020202020204" pitchFamily="34" charset="0"/>
              <a:buChar char="•"/>
              <a:defRPr/>
            </a:pPr>
            <a:r>
              <a:rPr lang="de-CH" dirty="0"/>
              <a:t>meist eine Bau-bewilligung für WP Aussenbereich und Split-Gerät nötig</a:t>
            </a:r>
          </a:p>
          <a:p>
            <a:pPr marL="177800" lvl="0" indent="-177800">
              <a:buClr>
                <a:schemeClr val="accent2"/>
              </a:buClr>
              <a:buFont typeface="Arial" panose="020B0604020202020204" pitchFamily="34" charset="0"/>
              <a:buChar char="•"/>
              <a:defRPr/>
            </a:pPr>
            <a:r>
              <a:rPr lang="de-CH" dirty="0">
                <a:solidFill>
                  <a:prstClr val="black"/>
                </a:solidFill>
              </a:rPr>
              <a:t>Cercle </a:t>
            </a:r>
            <a:r>
              <a:rPr lang="de-CH" dirty="0" err="1">
                <a:solidFill>
                  <a:prstClr val="black"/>
                </a:solidFill>
              </a:rPr>
              <a:t>Bruit</a:t>
            </a:r>
            <a:r>
              <a:rPr lang="de-CH" dirty="0">
                <a:solidFill>
                  <a:prstClr val="black"/>
                </a:solidFill>
              </a:rPr>
              <a:t> Formular (Lärmschutznachweis)</a:t>
            </a:r>
          </a:p>
        </p:txBody>
      </p:sp>
    </p:spTree>
    <p:extLst>
      <p:ext uri="{BB962C8B-B14F-4D97-AF65-F5344CB8AC3E}">
        <p14:creationId xmlns:p14="http://schemas.microsoft.com/office/powerpoint/2010/main" val="3296527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860A1EAB-C74F-4A77-807B-75F72754E952}"/>
              </a:ext>
            </a:extLst>
          </p:cNvPr>
          <p:cNvSpPr>
            <a:spLocks noGrp="1"/>
          </p:cNvSpPr>
          <p:nvPr>
            <p:ph type="sldNum" sz="quarter" idx="12"/>
          </p:nvPr>
        </p:nvSpPr>
        <p:spPr/>
        <p:txBody>
          <a:bodyPr/>
          <a:lstStyle/>
          <a:p>
            <a:fld id="{442AD375-037F-43D0-B059-5172DA06796A}" type="slidenum">
              <a:rPr lang="de-CH" smtClean="0"/>
              <a:pPr/>
              <a:t>3</a:t>
            </a:fld>
            <a:endParaRPr lang="de-CH" dirty="0"/>
          </a:p>
        </p:txBody>
      </p:sp>
      <p:sp>
        <p:nvSpPr>
          <p:cNvPr id="10" name="Titel 9">
            <a:extLst>
              <a:ext uri="{FF2B5EF4-FFF2-40B4-BE49-F238E27FC236}">
                <a16:creationId xmlns:a16="http://schemas.microsoft.com/office/drawing/2014/main" id="{B619E979-CDE0-0159-5D32-22EB622A2B2F}"/>
              </a:ext>
            </a:extLst>
          </p:cNvPr>
          <p:cNvSpPr>
            <a:spLocks noGrp="1"/>
          </p:cNvSpPr>
          <p:nvPr>
            <p:ph type="title"/>
          </p:nvPr>
        </p:nvSpPr>
        <p:spPr/>
        <p:txBody>
          <a:bodyPr/>
          <a:lstStyle/>
          <a:p>
            <a:endParaRPr lang="de-CH"/>
          </a:p>
        </p:txBody>
      </p:sp>
      <p:pic>
        <p:nvPicPr>
          <p:cNvPr id="21" name="Bildplatzhalter 20">
            <a:extLst>
              <a:ext uri="{FF2B5EF4-FFF2-40B4-BE49-F238E27FC236}">
                <a16:creationId xmlns:a16="http://schemas.microsoft.com/office/drawing/2014/main" id="{E9F9FE6A-3DE1-6609-FC8F-F3B1DCE75AC6}"/>
              </a:ext>
            </a:extLst>
          </p:cNvPr>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t="10247" b="10247"/>
          <a:stretch>
            <a:fillRect/>
          </a:stretch>
        </p:blipFill>
        <p:spPr/>
      </p:pic>
      <p:sp>
        <p:nvSpPr>
          <p:cNvPr id="22" name="Titel 2">
            <a:extLst>
              <a:ext uri="{FF2B5EF4-FFF2-40B4-BE49-F238E27FC236}">
                <a16:creationId xmlns:a16="http://schemas.microsoft.com/office/drawing/2014/main" id="{EAFE2E87-B92D-1018-9A63-A189AC54D4D3}"/>
              </a:ext>
            </a:extLst>
          </p:cNvPr>
          <p:cNvSpPr txBox="1">
            <a:spLocks/>
          </p:cNvSpPr>
          <p:nvPr/>
        </p:nvSpPr>
        <p:spPr>
          <a:xfrm>
            <a:off x="626989" y="404664"/>
            <a:ext cx="3526606" cy="555088"/>
          </a:xfrm>
          <a:prstGeom prst="rect">
            <a:avLst/>
          </a:prstGeom>
          <a:blipFill>
            <a:blip r:embed="rId3" cstate="screen">
              <a:extLst>
                <a:ext uri="{28A0092B-C50C-407E-A947-70E740481C1C}">
                  <a14:useLocalDpi xmlns:a14="http://schemas.microsoft.com/office/drawing/2010/main"/>
                </a:ext>
              </a:extLst>
            </a:blip>
            <a:stretch>
              <a:fillRect/>
            </a:stretch>
          </a:blipFill>
        </p:spPr>
        <p:txBody>
          <a:bodyPr vert="horz" wrap="none" lIns="0" tIns="46800" rIns="0" bIns="0" rtlCol="0" anchor="t">
            <a:spAutoFit/>
          </a:bodyPr>
          <a:lstStyle>
            <a:lvl1pPr algn="l" defTabSz="914400" rtl="0" eaLnBrk="1" latinLnBrk="0" hangingPunct="1">
              <a:lnSpc>
                <a:spcPct val="100000"/>
              </a:lnSpc>
              <a:spcBef>
                <a:spcPct val="0"/>
              </a:spcBef>
              <a:buNone/>
              <a:defRPr sz="3300" b="0" kern="1200" cap="all" baseline="0">
                <a:solidFill>
                  <a:schemeClr val="accent1"/>
                </a:solidFill>
                <a:latin typeface="+mj-lt"/>
                <a:ea typeface="+mj-ea"/>
                <a:cs typeface="+mj-cs"/>
              </a:defRPr>
            </a:lvl1pPr>
          </a:lstStyle>
          <a:p>
            <a:r>
              <a:rPr lang="de-CH"/>
              <a:t>Ausgangslage</a:t>
            </a:r>
            <a:endParaRPr lang="de-CH" dirty="0"/>
          </a:p>
        </p:txBody>
      </p:sp>
    </p:spTree>
    <p:extLst>
      <p:ext uri="{BB962C8B-B14F-4D97-AF65-F5344CB8AC3E}">
        <p14:creationId xmlns:p14="http://schemas.microsoft.com/office/powerpoint/2010/main" val="18808597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2" y="636438"/>
            <a:ext cx="8273919" cy="555088"/>
          </a:xfrm>
        </p:spPr>
        <p:txBody>
          <a:bodyPr/>
          <a:lstStyle/>
          <a:p>
            <a:r>
              <a:rPr lang="de-CH" dirty="0"/>
              <a:t>Erdsonden-Wärmepumpe</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10" name="Grafik 9">
            <a:extLst>
              <a:ext uri="{FF2B5EF4-FFF2-40B4-BE49-F238E27FC236}">
                <a16:creationId xmlns:a16="http://schemas.microsoft.com/office/drawing/2014/main" id="{D0660621-D706-8E41-9921-A8FEB3381372}"/>
              </a:ext>
            </a:extLst>
          </p:cNvPr>
          <p:cNvPicPr>
            <a:picLocks noChangeAspect="1"/>
          </p:cNvPicPr>
          <p:nvPr/>
        </p:nvPicPr>
        <p:blipFill rotWithShape="1">
          <a:blip r:embed="rId2" cstate="screen">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a:ext>
            </a:extLst>
          </a:blip>
          <a:srcRect r="4974" b="1189"/>
          <a:stretch/>
        </p:blipFill>
        <p:spPr>
          <a:xfrm>
            <a:off x="630394" y="1321893"/>
            <a:ext cx="8345331" cy="5091607"/>
          </a:xfrm>
          <a:prstGeom prst="rect">
            <a:avLst/>
          </a:prstGeom>
        </p:spPr>
      </p:pic>
      <p:sp>
        <p:nvSpPr>
          <p:cNvPr id="7" name="Textfeld 6">
            <a:extLst>
              <a:ext uri="{FF2B5EF4-FFF2-40B4-BE49-F238E27FC236}">
                <a16:creationId xmlns:a16="http://schemas.microsoft.com/office/drawing/2014/main" id="{72625C64-6314-5A4B-962F-8211A6A0627C}"/>
              </a:ext>
            </a:extLst>
          </p:cNvPr>
          <p:cNvSpPr txBox="1"/>
          <p:nvPr/>
        </p:nvSpPr>
        <p:spPr>
          <a:xfrm>
            <a:off x="9048328" y="2996952"/>
            <a:ext cx="2664295" cy="2215991"/>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de-CH" dirty="0">
                <a:solidFill>
                  <a:prstClr val="black"/>
                </a:solidFill>
              </a:rPr>
              <a:t>hoher Wirkungsgrad</a:t>
            </a:r>
          </a:p>
          <a:p>
            <a:pPr marL="177800" lvl="0" indent="-177800">
              <a:buClr>
                <a:schemeClr val="accent2"/>
              </a:buClr>
              <a:buFont typeface="Arial" panose="020B0604020202020204" pitchFamily="34" charset="0"/>
              <a:buChar char="•"/>
              <a:defRPr/>
            </a:pPr>
            <a:r>
              <a:rPr lang="de-CH" dirty="0">
                <a:solidFill>
                  <a:prstClr val="black"/>
                </a:solidFill>
              </a:rPr>
              <a:t>tiefe Betriebskosten</a:t>
            </a:r>
          </a:p>
          <a:p>
            <a:pPr marL="177800" lvl="0" indent="-177800">
              <a:buClr>
                <a:schemeClr val="accent2"/>
              </a:buClr>
              <a:buFont typeface="Arial" panose="020B0604020202020204" pitchFamily="34" charset="0"/>
              <a:buChar char="•"/>
              <a:defRPr/>
            </a:pPr>
            <a:r>
              <a:rPr lang="de-CH" dirty="0" err="1"/>
              <a:t>GeoCooling</a:t>
            </a:r>
            <a:r>
              <a:rPr lang="de-CH" dirty="0"/>
              <a:t> (passives Kühlen ohne Maschine) möglich</a:t>
            </a:r>
          </a:p>
          <a:p>
            <a:pPr marL="177800" lvl="0" indent="-177800">
              <a:buClr>
                <a:schemeClr val="accent2"/>
              </a:buClr>
              <a:buFont typeface="Arial" panose="020B0604020202020204" pitchFamily="34" charset="0"/>
              <a:buChar char="•"/>
              <a:defRPr/>
            </a:pPr>
            <a:r>
              <a:rPr lang="de-CH" dirty="0"/>
              <a:t>Bewilligungspflicht von Erdwärmesonden</a:t>
            </a:r>
          </a:p>
          <a:p>
            <a:pPr marL="177800" lvl="0" indent="-177800">
              <a:buClr>
                <a:schemeClr val="accent2"/>
              </a:buClr>
              <a:buFont typeface="Arial" panose="020B0604020202020204" pitchFamily="34" charset="0"/>
              <a:buChar char="•"/>
              <a:defRPr/>
            </a:pPr>
            <a:r>
              <a:rPr lang="de-CH" dirty="0"/>
              <a:t>Nicht überall möglich</a:t>
            </a:r>
          </a:p>
        </p:txBody>
      </p:sp>
    </p:spTree>
    <p:extLst>
      <p:ext uri="{BB962C8B-B14F-4D97-AF65-F5344CB8AC3E}">
        <p14:creationId xmlns:p14="http://schemas.microsoft.com/office/powerpoint/2010/main" val="2541585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7625847" cy="555088"/>
          </a:xfrm>
        </p:spPr>
        <p:txBody>
          <a:bodyPr/>
          <a:lstStyle/>
          <a:p>
            <a:r>
              <a:rPr lang="de-CH" dirty="0"/>
              <a:t>Grundwasser-Wärmepumpe</a:t>
            </a:r>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7" name="Textfeld 6">
            <a:extLst>
              <a:ext uri="{FF2B5EF4-FFF2-40B4-BE49-F238E27FC236}">
                <a16:creationId xmlns:a16="http://schemas.microsoft.com/office/drawing/2014/main" id="{72625C64-6314-5A4B-962F-8211A6A0627C}"/>
              </a:ext>
            </a:extLst>
          </p:cNvPr>
          <p:cNvSpPr txBox="1"/>
          <p:nvPr/>
        </p:nvSpPr>
        <p:spPr>
          <a:xfrm>
            <a:off x="8400256" y="2132856"/>
            <a:ext cx="3184713" cy="2492990"/>
          </a:xfrm>
          <a:prstGeom prst="rect">
            <a:avLst/>
          </a:prstGeom>
          <a:noFill/>
        </p:spPr>
        <p:txBody>
          <a:bodyPr wrap="square" lIns="0" tIns="0" rIns="0" bIns="0" rtlCol="0">
            <a:spAutoFit/>
          </a:bodyPr>
          <a:lstStyle/>
          <a:p>
            <a:pPr marL="177800" lvl="0" indent="-177800">
              <a:buClr>
                <a:schemeClr val="accent2"/>
              </a:buClr>
              <a:buFont typeface="Arial" panose="020B0604020202020204" pitchFamily="34" charset="0"/>
              <a:buChar char="•"/>
              <a:defRPr/>
            </a:pPr>
            <a:r>
              <a:rPr lang="de-CH" dirty="0">
                <a:solidFill>
                  <a:prstClr val="black"/>
                </a:solidFill>
              </a:rPr>
              <a:t>nutzbarer Grundwasserleiter muss vorhanden sein</a:t>
            </a:r>
          </a:p>
          <a:p>
            <a:pPr marL="177800" lvl="0" indent="-177800">
              <a:buClr>
                <a:schemeClr val="accent2"/>
              </a:buClr>
              <a:buFont typeface="Arial" panose="020B0604020202020204" pitchFamily="34" charset="0"/>
              <a:buChar char="•"/>
              <a:defRPr/>
            </a:pPr>
            <a:r>
              <a:rPr lang="de-CH" dirty="0">
                <a:solidFill>
                  <a:prstClr val="black"/>
                </a:solidFill>
              </a:rPr>
              <a:t>besonders geeignet für grosse Mehrfamilienhäuser und Areale</a:t>
            </a:r>
          </a:p>
          <a:p>
            <a:pPr marL="177800" lvl="0" indent="-177800">
              <a:buClr>
                <a:schemeClr val="accent2"/>
              </a:buClr>
              <a:buFont typeface="Arial" panose="020B0604020202020204" pitchFamily="34" charset="0"/>
              <a:buChar char="•"/>
              <a:defRPr/>
            </a:pPr>
            <a:r>
              <a:rPr lang="de-CH" dirty="0">
                <a:solidFill>
                  <a:prstClr val="black"/>
                </a:solidFill>
              </a:rPr>
              <a:t>hoher Wirkungsgrad</a:t>
            </a:r>
          </a:p>
          <a:p>
            <a:pPr marL="177800" lvl="0" indent="-177800">
              <a:buClr>
                <a:schemeClr val="accent2"/>
              </a:buClr>
              <a:buFont typeface="Arial" panose="020B0604020202020204" pitchFamily="34" charset="0"/>
              <a:buChar char="•"/>
              <a:defRPr/>
            </a:pPr>
            <a:r>
              <a:rPr lang="de-CH" dirty="0">
                <a:solidFill>
                  <a:prstClr val="black"/>
                </a:solidFill>
              </a:rPr>
              <a:t>tiefe Betriebskosten</a:t>
            </a:r>
          </a:p>
          <a:p>
            <a:pPr marL="177800" lvl="0" indent="-177800">
              <a:buClr>
                <a:schemeClr val="accent2"/>
              </a:buClr>
              <a:buFont typeface="Arial" panose="020B0604020202020204" pitchFamily="34" charset="0"/>
              <a:buChar char="•"/>
              <a:defRPr/>
            </a:pPr>
            <a:r>
              <a:rPr lang="de-CH" dirty="0">
                <a:solidFill>
                  <a:prstClr val="black"/>
                </a:solidFill>
              </a:rPr>
              <a:t>Bewilligungspflicht</a:t>
            </a:r>
          </a:p>
          <a:p>
            <a:pPr marL="177800" lvl="0" indent="-177800">
              <a:buClr>
                <a:schemeClr val="accent2"/>
              </a:buClr>
              <a:buFont typeface="Arial" panose="020B0604020202020204" pitchFamily="34" charset="0"/>
              <a:buChar char="•"/>
              <a:defRPr/>
            </a:pPr>
            <a:r>
              <a:rPr lang="de-CH" dirty="0">
                <a:solidFill>
                  <a:prstClr val="black"/>
                </a:solidFill>
              </a:rPr>
              <a:t>Pumpversuch nötig</a:t>
            </a:r>
          </a:p>
        </p:txBody>
      </p:sp>
      <p:pic>
        <p:nvPicPr>
          <p:cNvPr id="2" name="Grafik 1"/>
          <p:cNvPicPr>
            <a:picLocks noChangeAspect="1"/>
          </p:cNvPicPr>
          <p:nvPr/>
        </p:nvPicPr>
        <p:blipFill>
          <a:blip r:embed="rId2"/>
          <a:stretch>
            <a:fillRect/>
          </a:stretch>
        </p:blipFill>
        <p:spPr>
          <a:xfrm>
            <a:off x="630393" y="1288406"/>
            <a:ext cx="7667977" cy="5125093"/>
          </a:xfrm>
          <a:prstGeom prst="rect">
            <a:avLst/>
          </a:prstGeom>
        </p:spPr>
      </p:pic>
    </p:spTree>
    <p:extLst>
      <p:ext uri="{BB962C8B-B14F-4D97-AF65-F5344CB8AC3E}">
        <p14:creationId xmlns:p14="http://schemas.microsoft.com/office/powerpoint/2010/main" val="20549830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32</a:t>
            </a:fld>
            <a:endParaRPr lang="de-CH" dirty="0"/>
          </a:p>
        </p:txBody>
      </p:sp>
      <p:sp>
        <p:nvSpPr>
          <p:cNvPr id="4" name="Titel 3"/>
          <p:cNvSpPr>
            <a:spLocks noGrp="1"/>
          </p:cNvSpPr>
          <p:nvPr>
            <p:ph type="title"/>
          </p:nvPr>
        </p:nvSpPr>
        <p:spPr>
          <a:xfrm>
            <a:off x="630393" y="636438"/>
            <a:ext cx="4092467" cy="555088"/>
          </a:xfrm>
        </p:spPr>
        <p:txBody>
          <a:bodyPr/>
          <a:lstStyle/>
          <a:p>
            <a:r>
              <a:rPr lang="de-CH" dirty="0"/>
              <a:t>Holzfeuerungen</a:t>
            </a:r>
          </a:p>
        </p:txBody>
      </p:sp>
      <p:sp>
        <p:nvSpPr>
          <p:cNvPr id="6" name="Richtungspfeil 5">
            <a:extLst>
              <a:ext uri="{FF2B5EF4-FFF2-40B4-BE49-F238E27FC236}">
                <a16:creationId xmlns:a16="http://schemas.microsoft.com/office/drawing/2014/main" id="{53EEA44C-091B-6946-9A02-41BBA748D995}"/>
              </a:ext>
            </a:extLst>
          </p:cNvPr>
          <p:cNvSpPr/>
          <p:nvPr/>
        </p:nvSpPr>
        <p:spPr>
          <a:xfrm>
            <a:off x="630393"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Heiztechnik</a:t>
            </a:r>
          </a:p>
        </p:txBody>
      </p:sp>
      <p:sp>
        <p:nvSpPr>
          <p:cNvPr id="8" name="Richtungspfeil 7">
            <a:extLst>
              <a:ext uri="{FF2B5EF4-FFF2-40B4-BE49-F238E27FC236}">
                <a16:creationId xmlns:a16="http://schemas.microsoft.com/office/drawing/2014/main" id="{6DA75BBF-7BE1-994F-BA33-EEF7D284CEC0}"/>
              </a:ext>
            </a:extLst>
          </p:cNvPr>
          <p:cNvSpPr/>
          <p:nvPr/>
        </p:nvSpPr>
        <p:spPr>
          <a:xfrm>
            <a:off x="3441825"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Vorteile</a:t>
            </a:r>
          </a:p>
        </p:txBody>
      </p:sp>
      <p:sp>
        <p:nvSpPr>
          <p:cNvPr id="9" name="Richtungspfeil 8">
            <a:extLst>
              <a:ext uri="{FF2B5EF4-FFF2-40B4-BE49-F238E27FC236}">
                <a16:creationId xmlns:a16="http://schemas.microsoft.com/office/drawing/2014/main" id="{51E6D7E5-C8C7-244E-AC51-7599A7DA7BF7}"/>
              </a:ext>
            </a:extLst>
          </p:cNvPr>
          <p:cNvSpPr/>
          <p:nvPr/>
        </p:nvSpPr>
        <p:spPr>
          <a:xfrm>
            <a:off x="6253257"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Nachteile</a:t>
            </a:r>
          </a:p>
        </p:txBody>
      </p:sp>
      <p:sp>
        <p:nvSpPr>
          <p:cNvPr id="10" name="Richtungspfeil 9">
            <a:extLst>
              <a:ext uri="{FF2B5EF4-FFF2-40B4-BE49-F238E27FC236}">
                <a16:creationId xmlns:a16="http://schemas.microsoft.com/office/drawing/2014/main" id="{DD9128FE-2C76-6D44-A718-51E8EC9156AF}"/>
              </a:ext>
            </a:extLst>
          </p:cNvPr>
          <p:cNvSpPr/>
          <p:nvPr/>
        </p:nvSpPr>
        <p:spPr>
          <a:xfrm>
            <a:off x="9064689"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Kombinationen</a:t>
            </a:r>
          </a:p>
        </p:txBody>
      </p:sp>
      <p:sp>
        <p:nvSpPr>
          <p:cNvPr id="2" name="Textfeld 1">
            <a:extLst>
              <a:ext uri="{FF2B5EF4-FFF2-40B4-BE49-F238E27FC236}">
                <a16:creationId xmlns:a16="http://schemas.microsoft.com/office/drawing/2014/main" id="{0DBC3D5B-B007-1149-8234-F3CE0F96143C}"/>
              </a:ext>
            </a:extLst>
          </p:cNvPr>
          <p:cNvSpPr txBox="1"/>
          <p:nvPr/>
        </p:nvSpPr>
        <p:spPr>
          <a:xfrm>
            <a:off x="630393" y="2708920"/>
            <a:ext cx="2520280" cy="982257"/>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err="1"/>
              <a:t>Pelletfeuerung</a:t>
            </a:r>
            <a:endParaRPr lang="de-DE" dirty="0"/>
          </a:p>
          <a:p>
            <a:pPr marL="177800" indent="-177800">
              <a:lnSpc>
                <a:spcPts val="2160"/>
              </a:lnSpc>
              <a:spcAft>
                <a:spcPts val="600"/>
              </a:spcAft>
              <a:buClr>
                <a:schemeClr val="accent2"/>
              </a:buClr>
              <a:buFont typeface="Arial" panose="020B0604020202020204" pitchFamily="34" charset="0"/>
              <a:buChar char="•"/>
            </a:pPr>
            <a:r>
              <a:rPr lang="de-DE" dirty="0"/>
              <a:t>Stückholzfeuerung</a:t>
            </a:r>
          </a:p>
          <a:p>
            <a:pPr marL="177800" indent="-177800">
              <a:lnSpc>
                <a:spcPts val="2160"/>
              </a:lnSpc>
              <a:spcAft>
                <a:spcPts val="600"/>
              </a:spcAft>
              <a:buClr>
                <a:schemeClr val="accent2"/>
              </a:buClr>
              <a:buFont typeface="Arial" panose="020B0604020202020204" pitchFamily="34" charset="0"/>
              <a:buChar char="•"/>
            </a:pPr>
            <a:r>
              <a:rPr lang="de-DE" dirty="0"/>
              <a:t>Holzschnitzelfeuerung</a:t>
            </a:r>
          </a:p>
        </p:txBody>
      </p:sp>
      <p:sp>
        <p:nvSpPr>
          <p:cNvPr id="11" name="Textfeld 10">
            <a:extLst>
              <a:ext uri="{FF2B5EF4-FFF2-40B4-BE49-F238E27FC236}">
                <a16:creationId xmlns:a16="http://schemas.microsoft.com/office/drawing/2014/main" id="{AE794116-C08C-1640-88BB-9534751765BC}"/>
              </a:ext>
            </a:extLst>
          </p:cNvPr>
          <p:cNvSpPr txBox="1"/>
          <p:nvPr/>
        </p:nvSpPr>
        <p:spPr>
          <a:xfrm>
            <a:off x="3441824" y="2708920"/>
            <a:ext cx="2726184" cy="3598357"/>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tiefe Energiekosten im Vergleich zu Heizöl und Erdgas</a:t>
            </a:r>
          </a:p>
          <a:p>
            <a:pPr marL="177800" indent="-177800">
              <a:lnSpc>
                <a:spcPts val="2160"/>
              </a:lnSpc>
              <a:spcAft>
                <a:spcPts val="600"/>
              </a:spcAft>
              <a:buClr>
                <a:schemeClr val="accent2"/>
              </a:buClr>
              <a:buFont typeface="Arial" panose="020B0604020202020204" pitchFamily="34" charset="0"/>
              <a:buChar char="•"/>
            </a:pPr>
            <a:r>
              <a:rPr lang="de-DE" dirty="0"/>
              <a:t>CO</a:t>
            </a:r>
            <a:r>
              <a:rPr lang="de-DE" baseline="-25000" dirty="0"/>
              <a:t>2</a:t>
            </a:r>
            <a:r>
              <a:rPr lang="de-DE" dirty="0"/>
              <a:t>-neutral, erneuerbar und einheimisch (lokal)</a:t>
            </a:r>
          </a:p>
          <a:p>
            <a:pPr marL="177800" indent="-177800">
              <a:lnSpc>
                <a:spcPts val="2160"/>
              </a:lnSpc>
              <a:spcAft>
                <a:spcPts val="600"/>
              </a:spcAft>
              <a:buClr>
                <a:schemeClr val="accent2"/>
              </a:buClr>
              <a:buFont typeface="Arial" panose="020B0604020202020204" pitchFamily="34" charset="0"/>
              <a:buChar char="•"/>
            </a:pPr>
            <a:r>
              <a:rPr lang="de-DE" dirty="0"/>
              <a:t>Pelletheizungen arbeiten vollautomatisch. Der Betriebsaufwand ist klein. </a:t>
            </a:r>
          </a:p>
          <a:p>
            <a:pPr marL="177800" indent="-177800">
              <a:lnSpc>
                <a:spcPts val="2160"/>
              </a:lnSpc>
              <a:spcAft>
                <a:spcPts val="600"/>
              </a:spcAft>
              <a:buClr>
                <a:schemeClr val="accent2"/>
              </a:buClr>
              <a:buFont typeface="Arial" panose="020B0604020202020204" pitchFamily="34" charset="0"/>
              <a:buChar char="•"/>
            </a:pPr>
            <a:r>
              <a:rPr lang="de-DE" dirty="0"/>
              <a:t>Ein bestehender Tank-raum ist i.d.R. genügend </a:t>
            </a:r>
            <a:r>
              <a:rPr lang="de-DE" dirty="0" err="1"/>
              <a:t>gross</a:t>
            </a:r>
            <a:r>
              <a:rPr lang="de-DE" dirty="0"/>
              <a:t> für ein </a:t>
            </a:r>
            <a:r>
              <a:rPr lang="de-DE" dirty="0" err="1"/>
              <a:t>Pelletsilo</a:t>
            </a:r>
            <a:r>
              <a:rPr lang="de-DE" dirty="0"/>
              <a:t>. </a:t>
            </a:r>
          </a:p>
        </p:txBody>
      </p:sp>
      <p:sp>
        <p:nvSpPr>
          <p:cNvPr id="12" name="Textfeld 11">
            <a:extLst>
              <a:ext uri="{FF2B5EF4-FFF2-40B4-BE49-F238E27FC236}">
                <a16:creationId xmlns:a16="http://schemas.microsoft.com/office/drawing/2014/main" id="{7D7A1036-51CF-8E4B-96F3-CCD6BF7E33EA}"/>
              </a:ext>
            </a:extLst>
          </p:cNvPr>
          <p:cNvSpPr txBox="1"/>
          <p:nvPr/>
        </p:nvSpPr>
        <p:spPr>
          <a:xfrm>
            <a:off x="6258185" y="2708920"/>
            <a:ext cx="2520280" cy="3547061"/>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Platzbedarf für Brennstoff</a:t>
            </a:r>
          </a:p>
          <a:p>
            <a:pPr marL="177800" indent="-177800">
              <a:lnSpc>
                <a:spcPts val="2160"/>
              </a:lnSpc>
              <a:spcAft>
                <a:spcPts val="600"/>
              </a:spcAft>
              <a:buClr>
                <a:schemeClr val="accent2"/>
              </a:buClr>
              <a:buFont typeface="Arial" panose="020B0604020202020204" pitchFamily="34" charset="0"/>
              <a:buChar char="•"/>
            </a:pPr>
            <a:r>
              <a:rPr lang="de-DE" dirty="0"/>
              <a:t>Investitionskosten</a:t>
            </a:r>
            <a:r>
              <a:rPr lang="de-DE" dirty="0">
                <a:solidFill>
                  <a:schemeClr val="accent2"/>
                </a:solidFill>
              </a:rPr>
              <a:t>*</a:t>
            </a:r>
          </a:p>
          <a:p>
            <a:pPr marL="177800" indent="-177800">
              <a:lnSpc>
                <a:spcPts val="2160"/>
              </a:lnSpc>
              <a:spcAft>
                <a:spcPts val="600"/>
              </a:spcAft>
              <a:buClr>
                <a:schemeClr val="accent2"/>
              </a:buClr>
              <a:buFont typeface="Arial" panose="020B0604020202020204" pitchFamily="34" charset="0"/>
              <a:buChar char="•"/>
            </a:pPr>
            <a:endParaRPr lang="de-DE" dirty="0"/>
          </a:p>
          <a:p>
            <a:pPr marL="177800" indent="-177800">
              <a:lnSpc>
                <a:spcPts val="2160"/>
              </a:lnSpc>
              <a:spcAft>
                <a:spcPts val="600"/>
              </a:spcAft>
              <a:buClr>
                <a:schemeClr val="accent2"/>
              </a:buClr>
              <a:buFont typeface="Arial" panose="020B0604020202020204" pitchFamily="34" charset="0"/>
              <a:buChar char="•"/>
            </a:pPr>
            <a:endParaRPr lang="de-DE" dirty="0"/>
          </a:p>
          <a:p>
            <a:pPr marL="177800" indent="-177800">
              <a:lnSpc>
                <a:spcPts val="2160"/>
              </a:lnSpc>
              <a:spcAft>
                <a:spcPts val="600"/>
              </a:spcAft>
              <a:buClr>
                <a:schemeClr val="accent2"/>
              </a:buClr>
              <a:buFont typeface="Arial" panose="020B0604020202020204" pitchFamily="34" charset="0"/>
              <a:buChar char="•"/>
            </a:pPr>
            <a:endParaRPr lang="de-DE" dirty="0"/>
          </a:p>
          <a:p>
            <a:pPr marL="177800" indent="-177800">
              <a:lnSpc>
                <a:spcPts val="2160"/>
              </a:lnSpc>
              <a:spcAft>
                <a:spcPts val="600"/>
              </a:spcAft>
              <a:buClr>
                <a:schemeClr val="accent2"/>
              </a:buClr>
              <a:buFont typeface="Arial" panose="020B0604020202020204" pitchFamily="34" charset="0"/>
              <a:buChar char="•"/>
            </a:pPr>
            <a:endParaRPr lang="de-DE" dirty="0"/>
          </a:p>
          <a:p>
            <a:pPr marL="136525" indent="-136525">
              <a:lnSpc>
                <a:spcPts val="2160"/>
              </a:lnSpc>
              <a:spcAft>
                <a:spcPts val="600"/>
              </a:spcAft>
              <a:buClr>
                <a:schemeClr val="accent2"/>
              </a:buClr>
            </a:pPr>
            <a:r>
              <a:rPr lang="de-DE" dirty="0">
                <a:solidFill>
                  <a:schemeClr val="accent2"/>
                </a:solidFill>
              </a:rPr>
              <a:t>*	Wichtig! </a:t>
            </a:r>
            <a:r>
              <a:rPr lang="de-DE" dirty="0"/>
              <a:t>Verschiedene Förder- und Finanzierungs-möglichkeiten nutzen.</a:t>
            </a:r>
          </a:p>
        </p:txBody>
      </p:sp>
      <p:sp>
        <p:nvSpPr>
          <p:cNvPr id="13" name="Textfeld 12">
            <a:extLst>
              <a:ext uri="{FF2B5EF4-FFF2-40B4-BE49-F238E27FC236}">
                <a16:creationId xmlns:a16="http://schemas.microsoft.com/office/drawing/2014/main" id="{0FD2220F-0826-7E43-81D5-675AF49412D1}"/>
              </a:ext>
            </a:extLst>
          </p:cNvPr>
          <p:cNvSpPr txBox="1"/>
          <p:nvPr/>
        </p:nvSpPr>
        <p:spPr>
          <a:xfrm>
            <a:off x="9064689" y="2708920"/>
            <a:ext cx="2520280" cy="828368"/>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thermische Sonnen-kollektoren zur Wassererwärmung </a:t>
            </a:r>
          </a:p>
        </p:txBody>
      </p:sp>
    </p:spTree>
    <p:extLst>
      <p:ext uri="{BB962C8B-B14F-4D97-AF65-F5344CB8AC3E}">
        <p14:creationId xmlns:p14="http://schemas.microsoft.com/office/powerpoint/2010/main" val="40854163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8273917" cy="555088"/>
          </a:xfrm>
        </p:spPr>
        <p:txBody>
          <a:bodyPr/>
          <a:lstStyle/>
          <a:p>
            <a:r>
              <a:rPr lang="de-CH" dirty="0" err="1"/>
              <a:t>Pelletfeuerung</a:t>
            </a:r>
            <a:endParaRPr lang="de-CH" dirty="0"/>
          </a:p>
        </p:txBody>
      </p:sp>
      <p:sp>
        <p:nvSpPr>
          <p:cNvPr id="5" name="Foliennummernplatzhalt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10" name="Grafik 9">
            <a:hlinkClick r:id="rId2"/>
            <a:extLst>
              <a:ext uri="{FF2B5EF4-FFF2-40B4-BE49-F238E27FC236}">
                <a16:creationId xmlns:a16="http://schemas.microsoft.com/office/drawing/2014/main" id="{89A1E713-3510-2C45-BCB7-D8F0712DD60E}"/>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a:ext>
            </a:extLst>
          </a:blip>
          <a:srcRect r="3857" b="2149"/>
          <a:stretch/>
        </p:blipFill>
        <p:spPr>
          <a:xfrm>
            <a:off x="630392" y="1321832"/>
            <a:ext cx="8345333" cy="5091668"/>
          </a:xfrm>
          <a:prstGeom prst="rect">
            <a:avLst/>
          </a:prstGeom>
        </p:spPr>
      </p:pic>
      <p:sp>
        <p:nvSpPr>
          <p:cNvPr id="6" name="Textfeld 5">
            <a:extLst>
              <a:ext uri="{FF2B5EF4-FFF2-40B4-BE49-F238E27FC236}">
                <a16:creationId xmlns:a16="http://schemas.microsoft.com/office/drawing/2014/main" id="{77606F39-7D26-2D4E-A008-07255C9779DA}"/>
              </a:ext>
            </a:extLst>
          </p:cNvPr>
          <p:cNvSpPr txBox="1"/>
          <p:nvPr/>
        </p:nvSpPr>
        <p:spPr>
          <a:xfrm>
            <a:off x="9048328" y="2996952"/>
            <a:ext cx="2664295" cy="2187715"/>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CO</a:t>
            </a:r>
            <a:r>
              <a:rPr lang="de-DE" baseline="-25000" dirty="0"/>
              <a:t>2</a:t>
            </a:r>
            <a:r>
              <a:rPr lang="de-DE" dirty="0"/>
              <a:t>-neutral</a:t>
            </a:r>
          </a:p>
          <a:p>
            <a:pPr marL="177800" indent="-177800">
              <a:lnSpc>
                <a:spcPts val="2160"/>
              </a:lnSpc>
              <a:spcAft>
                <a:spcPts val="600"/>
              </a:spcAft>
              <a:buClr>
                <a:schemeClr val="accent2"/>
              </a:buClr>
              <a:buFont typeface="Arial" panose="020B0604020202020204" pitchFamily="34" charset="0"/>
              <a:buChar char="•"/>
            </a:pPr>
            <a:r>
              <a:rPr lang="de-DE" dirty="0"/>
              <a:t>einfache Umstellung von Öl auf Pellet </a:t>
            </a:r>
          </a:p>
          <a:p>
            <a:pPr marL="177800" indent="-177800">
              <a:lnSpc>
                <a:spcPts val="2160"/>
              </a:lnSpc>
              <a:spcAft>
                <a:spcPts val="600"/>
              </a:spcAft>
              <a:buClr>
                <a:schemeClr val="accent2"/>
              </a:buClr>
              <a:buFont typeface="Arial" panose="020B0604020202020204" pitchFamily="34" charset="0"/>
              <a:buChar char="•"/>
            </a:pPr>
            <a:r>
              <a:rPr lang="de-CH" dirty="0">
                <a:solidFill>
                  <a:prstClr val="black"/>
                </a:solidFill>
              </a:rPr>
              <a:t>Feinstaubbelastung/Luftreinhalteverordnung</a:t>
            </a:r>
          </a:p>
          <a:p>
            <a:pPr marL="177800" indent="-177800">
              <a:lnSpc>
                <a:spcPts val="2160"/>
              </a:lnSpc>
              <a:spcAft>
                <a:spcPts val="600"/>
              </a:spcAft>
              <a:buClr>
                <a:schemeClr val="accent2"/>
              </a:buClr>
              <a:buFont typeface="Arial" panose="020B0604020202020204" pitchFamily="34" charset="0"/>
              <a:buChar char="•"/>
            </a:pPr>
            <a:r>
              <a:rPr lang="de-CH" dirty="0"/>
              <a:t>Asche muss regel-mässig entsorgt werden</a:t>
            </a:r>
          </a:p>
        </p:txBody>
      </p:sp>
    </p:spTree>
    <p:extLst>
      <p:ext uri="{BB962C8B-B14F-4D97-AF65-F5344CB8AC3E}">
        <p14:creationId xmlns:p14="http://schemas.microsoft.com/office/powerpoint/2010/main" val="40997539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34</a:t>
            </a:fld>
            <a:endParaRPr lang="de-CH" dirty="0"/>
          </a:p>
        </p:txBody>
      </p:sp>
      <p:sp>
        <p:nvSpPr>
          <p:cNvPr id="4" name="Titel 3"/>
          <p:cNvSpPr>
            <a:spLocks noGrp="1"/>
          </p:cNvSpPr>
          <p:nvPr>
            <p:ph type="title"/>
          </p:nvPr>
        </p:nvSpPr>
        <p:spPr>
          <a:xfrm>
            <a:off x="630393" y="636438"/>
            <a:ext cx="6819174" cy="555088"/>
          </a:xfrm>
        </p:spPr>
        <p:txBody>
          <a:bodyPr/>
          <a:lstStyle/>
          <a:p>
            <a:r>
              <a:rPr lang="de-CH" dirty="0"/>
              <a:t>Fernwärme / Wärmeverbund</a:t>
            </a:r>
          </a:p>
        </p:txBody>
      </p:sp>
      <p:sp>
        <p:nvSpPr>
          <p:cNvPr id="6" name="Richtungspfeil 5">
            <a:extLst>
              <a:ext uri="{FF2B5EF4-FFF2-40B4-BE49-F238E27FC236}">
                <a16:creationId xmlns:a16="http://schemas.microsoft.com/office/drawing/2014/main" id="{53EEA44C-091B-6946-9A02-41BBA748D995}"/>
              </a:ext>
            </a:extLst>
          </p:cNvPr>
          <p:cNvSpPr/>
          <p:nvPr/>
        </p:nvSpPr>
        <p:spPr>
          <a:xfrm>
            <a:off x="630393"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Heiztechnik</a:t>
            </a:r>
          </a:p>
        </p:txBody>
      </p:sp>
      <p:sp>
        <p:nvSpPr>
          <p:cNvPr id="8" name="Richtungspfeil 7">
            <a:extLst>
              <a:ext uri="{FF2B5EF4-FFF2-40B4-BE49-F238E27FC236}">
                <a16:creationId xmlns:a16="http://schemas.microsoft.com/office/drawing/2014/main" id="{6DA75BBF-7BE1-994F-BA33-EEF7D284CEC0}"/>
              </a:ext>
            </a:extLst>
          </p:cNvPr>
          <p:cNvSpPr/>
          <p:nvPr/>
        </p:nvSpPr>
        <p:spPr>
          <a:xfrm>
            <a:off x="3441825"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Vorteile</a:t>
            </a:r>
          </a:p>
        </p:txBody>
      </p:sp>
      <p:sp>
        <p:nvSpPr>
          <p:cNvPr id="9" name="Richtungspfeil 8">
            <a:extLst>
              <a:ext uri="{FF2B5EF4-FFF2-40B4-BE49-F238E27FC236}">
                <a16:creationId xmlns:a16="http://schemas.microsoft.com/office/drawing/2014/main" id="{51E6D7E5-C8C7-244E-AC51-7599A7DA7BF7}"/>
              </a:ext>
            </a:extLst>
          </p:cNvPr>
          <p:cNvSpPr/>
          <p:nvPr/>
        </p:nvSpPr>
        <p:spPr>
          <a:xfrm>
            <a:off x="6253257"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Nachteile</a:t>
            </a:r>
          </a:p>
        </p:txBody>
      </p:sp>
      <p:sp>
        <p:nvSpPr>
          <p:cNvPr id="10" name="Richtungspfeil 9">
            <a:extLst>
              <a:ext uri="{FF2B5EF4-FFF2-40B4-BE49-F238E27FC236}">
                <a16:creationId xmlns:a16="http://schemas.microsoft.com/office/drawing/2014/main" id="{DD9128FE-2C76-6D44-A718-51E8EC9156AF}"/>
              </a:ext>
            </a:extLst>
          </p:cNvPr>
          <p:cNvSpPr/>
          <p:nvPr/>
        </p:nvSpPr>
        <p:spPr>
          <a:xfrm>
            <a:off x="9064689" y="1844824"/>
            <a:ext cx="2520280" cy="719466"/>
          </a:xfrm>
          <a:prstGeom prst="homePlate">
            <a:avLst>
              <a:gd name="adj" fmla="val 0"/>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600" b="1" dirty="0">
                <a:solidFill>
                  <a:schemeClr val="tx1"/>
                </a:solidFill>
              </a:rPr>
              <a:t>Kombinationen</a:t>
            </a:r>
          </a:p>
        </p:txBody>
      </p:sp>
      <p:sp>
        <p:nvSpPr>
          <p:cNvPr id="2" name="Textfeld 1">
            <a:extLst>
              <a:ext uri="{FF2B5EF4-FFF2-40B4-BE49-F238E27FC236}">
                <a16:creationId xmlns:a16="http://schemas.microsoft.com/office/drawing/2014/main" id="{0DBC3D5B-B007-1149-8234-F3CE0F96143C}"/>
              </a:ext>
            </a:extLst>
          </p:cNvPr>
          <p:cNvSpPr txBox="1"/>
          <p:nvPr/>
        </p:nvSpPr>
        <p:spPr>
          <a:xfrm>
            <a:off x="630393" y="2708920"/>
            <a:ext cx="2520280" cy="2521139"/>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Bereitstellung von Wärme aus See-, Grund-, Abwasser sowie Holz, Geo- und Solarthermie oder Abwärme aus Kehrichtverbrennungsanlage (KVA) und Industrie</a:t>
            </a:r>
          </a:p>
        </p:txBody>
      </p:sp>
      <p:sp>
        <p:nvSpPr>
          <p:cNvPr id="11" name="Textfeld 10">
            <a:extLst>
              <a:ext uri="{FF2B5EF4-FFF2-40B4-BE49-F238E27FC236}">
                <a16:creationId xmlns:a16="http://schemas.microsoft.com/office/drawing/2014/main" id="{AE794116-C08C-1640-88BB-9534751765BC}"/>
              </a:ext>
            </a:extLst>
          </p:cNvPr>
          <p:cNvSpPr txBox="1"/>
          <p:nvPr/>
        </p:nvSpPr>
        <p:spPr>
          <a:xfrm>
            <a:off x="3441824" y="2708920"/>
            <a:ext cx="2520280" cy="1905586"/>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CO</a:t>
            </a:r>
            <a:r>
              <a:rPr lang="de-DE" baseline="-25000" dirty="0"/>
              <a:t>2</a:t>
            </a:r>
            <a:r>
              <a:rPr lang="de-DE" dirty="0"/>
              <a:t>-neutral, einheimisch</a:t>
            </a:r>
          </a:p>
          <a:p>
            <a:pPr marL="177800" indent="-177800">
              <a:lnSpc>
                <a:spcPts val="2160"/>
              </a:lnSpc>
              <a:spcAft>
                <a:spcPts val="600"/>
              </a:spcAft>
              <a:buClr>
                <a:schemeClr val="accent2"/>
              </a:buClr>
              <a:buFont typeface="Arial" panose="020B0604020202020204" pitchFamily="34" charset="0"/>
              <a:buChar char="•"/>
            </a:pPr>
            <a:r>
              <a:rPr lang="de-DE" dirty="0"/>
              <a:t>einfacher und günstiger Betrieb</a:t>
            </a:r>
          </a:p>
          <a:p>
            <a:pPr marL="177800" indent="-177800">
              <a:lnSpc>
                <a:spcPts val="2160"/>
              </a:lnSpc>
              <a:spcAft>
                <a:spcPts val="600"/>
              </a:spcAft>
              <a:buClr>
                <a:schemeClr val="accent2"/>
              </a:buClr>
              <a:buFont typeface="Arial" panose="020B0604020202020204" pitchFamily="34" charset="0"/>
              <a:buChar char="•"/>
            </a:pPr>
            <a:r>
              <a:rPr lang="de-DE" dirty="0"/>
              <a:t>fixe Energietarife</a:t>
            </a:r>
          </a:p>
          <a:p>
            <a:pPr marL="177800" indent="-177800">
              <a:lnSpc>
                <a:spcPts val="2160"/>
              </a:lnSpc>
              <a:spcAft>
                <a:spcPts val="600"/>
              </a:spcAft>
              <a:buClr>
                <a:schemeClr val="accent2"/>
              </a:buClr>
              <a:buFont typeface="Arial" panose="020B0604020202020204" pitchFamily="34" charset="0"/>
              <a:buChar char="•"/>
            </a:pPr>
            <a:r>
              <a:rPr lang="de-DE" dirty="0"/>
              <a:t>geringer Platzbedarf</a:t>
            </a:r>
          </a:p>
        </p:txBody>
      </p:sp>
      <p:sp>
        <p:nvSpPr>
          <p:cNvPr id="12" name="Textfeld 11">
            <a:extLst>
              <a:ext uri="{FF2B5EF4-FFF2-40B4-BE49-F238E27FC236}">
                <a16:creationId xmlns:a16="http://schemas.microsoft.com/office/drawing/2014/main" id="{7D7A1036-51CF-8E4B-96F3-CCD6BF7E33EA}"/>
              </a:ext>
            </a:extLst>
          </p:cNvPr>
          <p:cNvSpPr txBox="1"/>
          <p:nvPr/>
        </p:nvSpPr>
        <p:spPr>
          <a:xfrm>
            <a:off x="6258185" y="2708920"/>
            <a:ext cx="2520280" cy="546240"/>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pPr>
            <a:r>
              <a:rPr lang="de-DE" dirty="0"/>
              <a:t>Wärmeverbund muss vorhanden sein.</a:t>
            </a:r>
          </a:p>
        </p:txBody>
      </p:sp>
      <p:sp>
        <p:nvSpPr>
          <p:cNvPr id="5" name="Rechteck 4"/>
          <p:cNvSpPr/>
          <p:nvPr/>
        </p:nvSpPr>
        <p:spPr>
          <a:xfrm>
            <a:off x="9064689" y="2685657"/>
            <a:ext cx="2487629" cy="1785104"/>
          </a:xfrm>
          <a:prstGeom prst="rect">
            <a:avLst/>
          </a:prstGeom>
        </p:spPr>
        <p:txBody>
          <a:bodyPr wrap="square">
            <a:spAutoFit/>
          </a:bodyPr>
          <a:lstStyle/>
          <a:p>
            <a:pPr marL="177800" indent="-177800">
              <a:lnSpc>
                <a:spcPts val="2160"/>
              </a:lnSpc>
              <a:spcAft>
                <a:spcPts val="600"/>
              </a:spcAft>
              <a:buClr>
                <a:schemeClr val="accent2"/>
              </a:buClr>
              <a:buFont typeface="Arial" panose="020B0604020202020204" pitchFamily="34" charset="0"/>
              <a:buChar char="•"/>
            </a:pPr>
            <a:r>
              <a:rPr lang="de-DE" dirty="0"/>
              <a:t>Solarstrom/ Photovoltaik (Zusammenschluss zum Eigenverbrauch ist zusätzlich möglich.)</a:t>
            </a:r>
          </a:p>
        </p:txBody>
      </p:sp>
    </p:spTree>
    <p:extLst>
      <p:ext uri="{BB962C8B-B14F-4D97-AF65-F5344CB8AC3E}">
        <p14:creationId xmlns:p14="http://schemas.microsoft.com/office/powerpoint/2010/main" val="22807280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630393" y="636438"/>
            <a:ext cx="6977775" cy="585866"/>
          </a:xfrm>
        </p:spPr>
        <p:txBody>
          <a:bodyPr/>
          <a:lstStyle/>
          <a:p>
            <a:r>
              <a:rPr lang="de-CH" dirty="0"/>
              <a:t>Fernwärme / Wärmeverbund</a:t>
            </a: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0" name="Textfeld 19">
            <a:extLst>
              <a:ext uri="{FF2B5EF4-FFF2-40B4-BE49-F238E27FC236}">
                <a16:creationId xmlns:a16="http://schemas.microsoft.com/office/drawing/2014/main" id="{8F468B87-7CA5-724F-B3B7-072A81FD6E33}"/>
              </a:ext>
            </a:extLst>
          </p:cNvPr>
          <p:cNvSpPr txBox="1"/>
          <p:nvPr/>
        </p:nvSpPr>
        <p:spPr>
          <a:xfrm>
            <a:off x="8184232" y="1921254"/>
            <a:ext cx="3400737" cy="4470455"/>
          </a:xfrm>
          <a:prstGeom prst="rect">
            <a:avLst/>
          </a:prstGeom>
          <a:noFill/>
        </p:spPr>
        <p:txBody>
          <a:bodyPr wrap="square" lIns="0" tIns="0" rIns="0" bIns="0" rtlCol="0">
            <a:spAutoFit/>
          </a:bodyPr>
          <a:lstStyle/>
          <a:p>
            <a:pPr marL="177800" indent="-177800">
              <a:lnSpc>
                <a:spcPts val="2160"/>
              </a:lnSpc>
              <a:spcAft>
                <a:spcPts val="600"/>
              </a:spcAft>
              <a:buClr>
                <a:schemeClr val="accent2"/>
              </a:buClr>
              <a:buFont typeface="Arial" panose="020B0604020202020204" pitchFamily="34" charset="0"/>
              <a:buChar char="•"/>
              <a:defRPr/>
            </a:pPr>
            <a:r>
              <a:rPr lang="de-CH" dirty="0"/>
              <a:t>Heizenergie aus erneuerbaren Quellen und Abwärme</a:t>
            </a:r>
          </a:p>
          <a:p>
            <a:pPr marL="177800" indent="-177800">
              <a:lnSpc>
                <a:spcPts val="2160"/>
              </a:lnSpc>
              <a:spcAft>
                <a:spcPts val="600"/>
              </a:spcAft>
              <a:buClr>
                <a:schemeClr val="accent2"/>
              </a:buClr>
              <a:buFont typeface="Arial" panose="020B0604020202020204" pitchFamily="34" charset="0"/>
              <a:buChar char="•"/>
              <a:defRPr/>
            </a:pPr>
            <a:r>
              <a:rPr lang="de-CH" dirty="0"/>
              <a:t>weitgehend fixe Energietarife</a:t>
            </a:r>
          </a:p>
          <a:p>
            <a:pPr marL="177800" indent="-177800">
              <a:lnSpc>
                <a:spcPts val="2160"/>
              </a:lnSpc>
              <a:spcAft>
                <a:spcPts val="600"/>
              </a:spcAft>
              <a:buClr>
                <a:schemeClr val="accent2"/>
              </a:buClr>
              <a:buFont typeface="Arial" panose="020B0604020202020204" pitchFamily="34" charset="0"/>
              <a:buChar char="•"/>
              <a:defRPr/>
            </a:pPr>
            <a:r>
              <a:rPr lang="de-CH" dirty="0"/>
              <a:t>hohe Versorgungssicherheit</a:t>
            </a:r>
          </a:p>
          <a:p>
            <a:pPr marL="177800" indent="-177800">
              <a:lnSpc>
                <a:spcPts val="2160"/>
              </a:lnSpc>
              <a:spcAft>
                <a:spcPts val="600"/>
              </a:spcAft>
              <a:buClr>
                <a:schemeClr val="accent2"/>
              </a:buClr>
              <a:buFont typeface="Arial" panose="020B0604020202020204" pitchFamily="34" charset="0"/>
              <a:buChar char="•"/>
              <a:defRPr/>
            </a:pPr>
            <a:r>
              <a:rPr lang="de-CH" dirty="0"/>
              <a:t>geringerer Platzbedarf, da kein Öltank benötigt wird</a:t>
            </a:r>
          </a:p>
          <a:p>
            <a:pPr marL="177800" indent="-177800">
              <a:lnSpc>
                <a:spcPts val="2160"/>
              </a:lnSpc>
              <a:spcAft>
                <a:spcPts val="600"/>
              </a:spcAft>
              <a:buClr>
                <a:schemeClr val="accent2"/>
              </a:buClr>
              <a:buFont typeface="Arial" panose="020B0604020202020204" pitchFamily="34" charset="0"/>
              <a:buChar char="•"/>
              <a:defRPr/>
            </a:pPr>
            <a:r>
              <a:rPr lang="de-CH" dirty="0"/>
              <a:t>Anschluss weitgehend wartungsfrei</a:t>
            </a:r>
          </a:p>
          <a:p>
            <a:pPr marL="177800" indent="-177800">
              <a:lnSpc>
                <a:spcPts val="2160"/>
              </a:lnSpc>
              <a:spcAft>
                <a:spcPts val="600"/>
              </a:spcAft>
              <a:buClr>
                <a:schemeClr val="accent2"/>
              </a:buClr>
              <a:buFont typeface="Arial" panose="020B0604020202020204" pitchFamily="34" charset="0"/>
              <a:buChar char="•"/>
              <a:defRPr/>
            </a:pPr>
            <a:r>
              <a:rPr lang="de-CH" dirty="0"/>
              <a:t>einfache Umstellung: Weiter-nutzung von Radiatoren und Bodenheizung</a:t>
            </a:r>
          </a:p>
          <a:p>
            <a:pPr marL="177800" indent="-177800">
              <a:lnSpc>
                <a:spcPts val="2160"/>
              </a:lnSpc>
              <a:spcAft>
                <a:spcPts val="600"/>
              </a:spcAft>
              <a:buClr>
                <a:schemeClr val="accent2"/>
              </a:buClr>
              <a:buFont typeface="Arial" panose="020B0604020202020204" pitchFamily="34" charset="0"/>
              <a:buChar char="•"/>
              <a:defRPr/>
            </a:pPr>
            <a:r>
              <a:rPr lang="de-CH" dirty="0"/>
              <a:t>Lärm- und geruchsfrei</a:t>
            </a:r>
          </a:p>
          <a:p>
            <a:pPr marL="177800" indent="-177800">
              <a:lnSpc>
                <a:spcPts val="2160"/>
              </a:lnSpc>
              <a:spcAft>
                <a:spcPts val="600"/>
              </a:spcAft>
              <a:buClr>
                <a:schemeClr val="accent2"/>
              </a:buClr>
              <a:buFont typeface="Arial" panose="020B0604020202020204" pitchFamily="34" charset="0"/>
              <a:buChar char="•"/>
              <a:defRPr/>
            </a:pPr>
            <a:r>
              <a:rPr lang="de-CH" dirty="0"/>
              <a:t>Lebensdauer der Netze 60–100 Jahre</a:t>
            </a:r>
          </a:p>
        </p:txBody>
      </p:sp>
      <p:pic>
        <p:nvPicPr>
          <p:cNvPr id="8" name="Grafik 7">
            <a:extLst>
              <a:ext uri="{FF2B5EF4-FFF2-40B4-BE49-F238E27FC236}">
                <a16:creationId xmlns:a16="http://schemas.microsoft.com/office/drawing/2014/main" id="{9622441E-D86C-C947-A313-19914FB414B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8213" y="1309200"/>
            <a:ext cx="7123971" cy="5123527"/>
          </a:xfrm>
          <a:prstGeom prst="rect">
            <a:avLst/>
          </a:prstGeom>
        </p:spPr>
      </p:pic>
    </p:spTree>
    <p:extLst>
      <p:ext uri="{BB962C8B-B14F-4D97-AF65-F5344CB8AC3E}">
        <p14:creationId xmlns:p14="http://schemas.microsoft.com/office/powerpoint/2010/main" val="7506693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630393" y="636438"/>
            <a:ext cx="11303159" cy="555088"/>
          </a:xfrm>
        </p:spPr>
        <p:txBody>
          <a:bodyPr/>
          <a:lstStyle/>
          <a:p>
            <a:r>
              <a:rPr lang="de-CH" dirty="0"/>
              <a:t>Wärmeverbund mit dezentralen Wärmepumpen</a:t>
            </a: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0" name="Textfeld 19">
            <a:extLst>
              <a:ext uri="{FF2B5EF4-FFF2-40B4-BE49-F238E27FC236}">
                <a16:creationId xmlns:a16="http://schemas.microsoft.com/office/drawing/2014/main" id="{8F468B87-7CA5-724F-B3B7-072A81FD6E33}"/>
              </a:ext>
            </a:extLst>
          </p:cNvPr>
          <p:cNvSpPr txBox="1"/>
          <p:nvPr/>
        </p:nvSpPr>
        <p:spPr>
          <a:xfrm>
            <a:off x="8184232" y="1921254"/>
            <a:ext cx="3400737" cy="3188052"/>
          </a:xfrm>
          <a:prstGeom prst="rect">
            <a:avLst/>
          </a:prstGeom>
          <a:noFill/>
        </p:spPr>
        <p:txBody>
          <a:bodyPr wrap="square" lIns="0" tIns="0" rIns="0" bIns="0" rtlCol="0">
            <a:spAutoFit/>
          </a:bodyPr>
          <a:lstStyle/>
          <a:p>
            <a:pPr marL="177800" lvl="0" indent="-177800">
              <a:lnSpc>
                <a:spcPts val="2160"/>
              </a:lnSpc>
              <a:spcAft>
                <a:spcPts val="600"/>
              </a:spcAft>
              <a:buClr>
                <a:schemeClr val="accent2"/>
              </a:buClr>
              <a:buFont typeface="Arial" panose="020B0604020202020204" pitchFamily="34" charset="0"/>
              <a:buChar char="•"/>
              <a:defRPr/>
            </a:pPr>
            <a:r>
              <a:rPr lang="de-CH" dirty="0"/>
              <a:t>Heizenergie aus erneuerbaren Quellen und Abwärme</a:t>
            </a:r>
          </a:p>
          <a:p>
            <a:pPr marL="177800" lvl="0" indent="-177800">
              <a:lnSpc>
                <a:spcPts val="2160"/>
              </a:lnSpc>
              <a:spcAft>
                <a:spcPts val="600"/>
              </a:spcAft>
              <a:buClr>
                <a:schemeClr val="accent2"/>
              </a:buClr>
              <a:buFont typeface="Arial" panose="020B0604020202020204" pitchFamily="34" charset="0"/>
              <a:buChar char="•"/>
              <a:defRPr/>
            </a:pPr>
            <a:r>
              <a:rPr lang="de-CH" dirty="0"/>
              <a:t>weitgehend fixe Energietarife</a:t>
            </a:r>
          </a:p>
          <a:p>
            <a:pPr marL="177800" lvl="0" indent="-177800">
              <a:lnSpc>
                <a:spcPts val="2160"/>
              </a:lnSpc>
              <a:spcAft>
                <a:spcPts val="600"/>
              </a:spcAft>
              <a:buClr>
                <a:schemeClr val="accent2"/>
              </a:buClr>
              <a:buFont typeface="Arial" panose="020B0604020202020204" pitchFamily="34" charset="0"/>
              <a:buChar char="•"/>
              <a:defRPr/>
            </a:pPr>
            <a:r>
              <a:rPr lang="de-CH" dirty="0"/>
              <a:t>hohe Versorgungssicherheit</a:t>
            </a:r>
          </a:p>
          <a:p>
            <a:pPr marL="177800" lvl="0" indent="-177800">
              <a:lnSpc>
                <a:spcPts val="2160"/>
              </a:lnSpc>
              <a:spcAft>
                <a:spcPts val="600"/>
              </a:spcAft>
              <a:buClr>
                <a:schemeClr val="accent2"/>
              </a:buClr>
              <a:buFont typeface="Arial" panose="020B0604020202020204" pitchFamily="34" charset="0"/>
              <a:buChar char="•"/>
              <a:defRPr/>
            </a:pPr>
            <a:r>
              <a:rPr lang="de-CH" dirty="0"/>
              <a:t>gemeinsam genutzte Wärmequelle ermöglich Synergien</a:t>
            </a:r>
          </a:p>
          <a:p>
            <a:pPr marL="177800" lvl="0" indent="-177800">
              <a:lnSpc>
                <a:spcPts val="2160"/>
              </a:lnSpc>
              <a:spcAft>
                <a:spcPts val="600"/>
              </a:spcAft>
              <a:buClr>
                <a:schemeClr val="accent2"/>
              </a:buClr>
              <a:buFont typeface="Arial" panose="020B0604020202020204" pitchFamily="34" charset="0"/>
              <a:buChar char="•"/>
              <a:defRPr/>
            </a:pPr>
            <a:r>
              <a:rPr lang="de-CH" dirty="0"/>
              <a:t>Heizen und Kühlen möglich </a:t>
            </a:r>
          </a:p>
          <a:p>
            <a:pPr marL="177800" lvl="0" indent="-177800">
              <a:lnSpc>
                <a:spcPts val="2160"/>
              </a:lnSpc>
              <a:spcAft>
                <a:spcPts val="600"/>
              </a:spcAft>
              <a:buClr>
                <a:schemeClr val="accent2"/>
              </a:buClr>
              <a:buFont typeface="Arial" panose="020B0604020202020204" pitchFamily="34" charset="0"/>
              <a:buChar char="•"/>
              <a:defRPr/>
            </a:pPr>
            <a:r>
              <a:rPr lang="de-CH" dirty="0"/>
              <a:t>Lebensdauer der Netze 60–100 Jahre</a:t>
            </a:r>
          </a:p>
        </p:txBody>
      </p:sp>
      <p:pic>
        <p:nvPicPr>
          <p:cNvPr id="2" name="Grafik 1"/>
          <p:cNvPicPr>
            <a:picLocks noChangeAspect="1"/>
          </p:cNvPicPr>
          <p:nvPr/>
        </p:nvPicPr>
        <p:blipFill rotWithShape="1">
          <a:blip r:embed="rId2" cstate="screen">
            <a:extLst>
              <a:ext uri="{28A0092B-C50C-407E-A947-70E740481C1C}">
                <a14:useLocalDpi xmlns:a14="http://schemas.microsoft.com/office/drawing/2010/main"/>
              </a:ext>
            </a:extLst>
          </a:blip>
          <a:srcRect r="303"/>
          <a:stretch/>
        </p:blipFill>
        <p:spPr>
          <a:xfrm>
            <a:off x="616293" y="1323974"/>
            <a:ext cx="7106896" cy="5129361"/>
          </a:xfrm>
          <a:prstGeom prst="rect">
            <a:avLst/>
          </a:prstGeom>
        </p:spPr>
      </p:pic>
    </p:spTree>
    <p:extLst>
      <p:ext uri="{BB962C8B-B14F-4D97-AF65-F5344CB8AC3E}">
        <p14:creationId xmlns:p14="http://schemas.microsoft.com/office/powerpoint/2010/main" val="6590006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630393" y="636438"/>
            <a:ext cx="7632282" cy="555088"/>
          </a:xfrm>
        </p:spPr>
        <p:txBody>
          <a:bodyPr/>
          <a:lstStyle/>
          <a:p>
            <a:r>
              <a:rPr lang="de-CH" dirty="0"/>
              <a:t>Kombinieren mit Sonnenenergie</a:t>
            </a:r>
          </a:p>
        </p:txBody>
      </p:sp>
      <p:sp>
        <p:nvSpPr>
          <p:cNvPr id="9" name="Foliennummernplatzhalt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13" name="Inhaltsplatzhalter 6">
            <a:hlinkClick r:id="rId3"/>
            <a:extLst>
              <a:ext uri="{FF2B5EF4-FFF2-40B4-BE49-F238E27FC236}">
                <a16:creationId xmlns:a16="http://schemas.microsoft.com/office/drawing/2014/main" id="{C0F44ADD-EDFA-6E43-950D-095EECE28D40}"/>
              </a:ext>
            </a:extLst>
          </p:cNvPr>
          <p:cNvPicPr>
            <a:picLocks noGrp="1" noChangeAspect="1"/>
          </p:cNvPicPr>
          <p:nvPr>
            <p:ph idx="1"/>
          </p:nvPr>
        </p:nvPicPr>
        <p:blipFill rotWithShape="1">
          <a:blip r:embed="rId4" cstate="screen">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rcRect r="6143" b="2149"/>
          <a:stretch/>
        </p:blipFill>
        <p:spPr>
          <a:xfrm>
            <a:off x="630392" y="1321832"/>
            <a:ext cx="8345333" cy="5091668"/>
          </a:xfrm>
          <a:prstGeom prst="rect">
            <a:avLst/>
          </a:prstGeom>
        </p:spPr>
      </p:pic>
      <p:sp>
        <p:nvSpPr>
          <p:cNvPr id="15" name="Textfeld 14">
            <a:extLst>
              <a:ext uri="{FF2B5EF4-FFF2-40B4-BE49-F238E27FC236}">
                <a16:creationId xmlns:a16="http://schemas.microsoft.com/office/drawing/2014/main" id="{A6A59DDF-A152-EF4D-86BA-B711D9B84E27}"/>
              </a:ext>
            </a:extLst>
          </p:cNvPr>
          <p:cNvSpPr txBox="1"/>
          <p:nvPr/>
        </p:nvSpPr>
        <p:spPr>
          <a:xfrm>
            <a:off x="4282738" y="1484784"/>
            <a:ext cx="1555576" cy="215444"/>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400" b="0" i="0" u="none" strike="noStrike" kern="1200" cap="none" spc="0" normalizeH="0" baseline="0" noProof="0" dirty="0">
                <a:ln>
                  <a:noFill/>
                </a:ln>
                <a:solidFill>
                  <a:prstClr val="black"/>
                </a:solidFill>
                <a:effectLst/>
                <a:uLnTx/>
                <a:uFillTx/>
                <a:latin typeface="Arial" panose="020B0604020202020204"/>
                <a:ea typeface="+mn-ea"/>
                <a:cs typeface="+mn-cs"/>
              </a:rPr>
              <a:t>PV-Module (Strom)</a:t>
            </a:r>
          </a:p>
        </p:txBody>
      </p:sp>
      <p:sp>
        <p:nvSpPr>
          <p:cNvPr id="16" name="Textfeld 15">
            <a:extLst>
              <a:ext uri="{FF2B5EF4-FFF2-40B4-BE49-F238E27FC236}">
                <a16:creationId xmlns:a16="http://schemas.microsoft.com/office/drawing/2014/main" id="{2D00CFFC-E215-3E48-A63D-6C7893E3FD24}"/>
              </a:ext>
            </a:extLst>
          </p:cNvPr>
          <p:cNvSpPr txBox="1"/>
          <p:nvPr/>
        </p:nvSpPr>
        <p:spPr>
          <a:xfrm>
            <a:off x="5706824" y="1830534"/>
            <a:ext cx="1541304" cy="430887"/>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CH" sz="1400" b="0" i="0" u="none" strike="noStrike" kern="1200" cap="none" spc="0" normalizeH="0" baseline="0" noProof="0" dirty="0">
                <a:ln>
                  <a:noFill/>
                </a:ln>
                <a:solidFill>
                  <a:prstClr val="black"/>
                </a:solidFill>
                <a:effectLst/>
                <a:uLnTx/>
                <a:uFillTx/>
                <a:latin typeface="Arial" panose="020B0604020202020204"/>
                <a:ea typeface="+mn-ea"/>
                <a:cs typeface="+mn-cs"/>
              </a:rPr>
              <a:t>Sonnenkollektoren   </a:t>
            </a:r>
            <a:br>
              <a:rPr kumimoji="0" lang="de-CH" sz="1400" b="0" i="0" u="none" strike="noStrike" kern="1200" cap="none" spc="0" normalizeH="0" baseline="0" noProof="0" dirty="0">
                <a:ln>
                  <a:noFill/>
                </a:ln>
                <a:solidFill>
                  <a:prstClr val="black"/>
                </a:solidFill>
                <a:effectLst/>
                <a:uLnTx/>
                <a:uFillTx/>
                <a:latin typeface="Arial" panose="020B0604020202020204"/>
                <a:ea typeface="+mn-ea"/>
                <a:cs typeface="+mn-cs"/>
              </a:rPr>
            </a:br>
            <a:r>
              <a:rPr kumimoji="0" lang="de-CH" sz="1400" b="0" i="0" u="none" strike="noStrike" kern="1200" cap="none" spc="0" normalizeH="0" baseline="0" noProof="0" dirty="0">
                <a:ln>
                  <a:noFill/>
                </a:ln>
                <a:solidFill>
                  <a:prstClr val="black"/>
                </a:solidFill>
                <a:effectLst/>
                <a:uLnTx/>
                <a:uFillTx/>
                <a:latin typeface="Arial" panose="020B0604020202020204"/>
                <a:ea typeface="+mn-ea"/>
                <a:cs typeface="+mn-cs"/>
              </a:rPr>
              <a:t>                (Wärme)</a:t>
            </a:r>
          </a:p>
        </p:txBody>
      </p:sp>
      <p:sp>
        <p:nvSpPr>
          <p:cNvPr id="8" name="Textfeld 13">
            <a:extLst>
              <a:ext uri="{FF2B5EF4-FFF2-40B4-BE49-F238E27FC236}">
                <a16:creationId xmlns:a16="http://schemas.microsoft.com/office/drawing/2014/main" id="{9FD6CCB6-3CD4-6244-BA51-ABAEBA4E5A41}"/>
              </a:ext>
            </a:extLst>
          </p:cNvPr>
          <p:cNvSpPr txBox="1"/>
          <p:nvPr/>
        </p:nvSpPr>
        <p:spPr>
          <a:xfrm>
            <a:off x="9048328" y="1484784"/>
            <a:ext cx="2592287" cy="4985980"/>
          </a:xfrm>
          <a:prstGeom prst="rect">
            <a:avLst/>
          </a:prstGeom>
          <a:noFill/>
        </p:spPr>
        <p:txBody>
          <a:bodyPr wrap="square" lIns="0" tIns="0" rIns="0" bIns="0" rtlCol="0">
            <a:spAutoFit/>
          </a:bodyPr>
          <a:lstStyle/>
          <a:p>
            <a:r>
              <a:rPr lang="de-CH" b="1" dirty="0"/>
              <a:t>Photovoltaik (PV)</a:t>
            </a:r>
          </a:p>
          <a:p>
            <a:pPr marL="177800" indent="-177800">
              <a:buClr>
                <a:schemeClr val="accent2"/>
              </a:buClr>
              <a:buFont typeface="Arial" panose="020B0604020202020204" pitchFamily="34" charset="0"/>
              <a:buChar char="•"/>
              <a:defRPr/>
            </a:pPr>
            <a:r>
              <a:rPr lang="de-CH" dirty="0">
                <a:solidFill>
                  <a:prstClr val="black"/>
                </a:solidFill>
              </a:rPr>
              <a:t>Stromproduktion zum Eigenverbrauch</a:t>
            </a:r>
          </a:p>
          <a:p>
            <a:pPr marL="177800" indent="-177800">
              <a:buClr>
                <a:schemeClr val="accent2"/>
              </a:buClr>
              <a:buFont typeface="Arial" panose="020B0604020202020204" pitchFamily="34" charset="0"/>
              <a:buChar char="•"/>
              <a:defRPr/>
            </a:pPr>
            <a:r>
              <a:rPr lang="de-CH" dirty="0">
                <a:solidFill>
                  <a:prstClr val="black"/>
                </a:solidFill>
              </a:rPr>
              <a:t>Kombination mit einer Wärmepumpe</a:t>
            </a:r>
          </a:p>
          <a:p>
            <a:pPr marL="177800" indent="-177800">
              <a:buClr>
                <a:schemeClr val="accent1"/>
              </a:buClr>
              <a:buFont typeface="Arial" panose="020B0604020202020204" pitchFamily="34" charset="0"/>
              <a:buChar char="•"/>
              <a:defRPr/>
            </a:pPr>
            <a:endParaRPr lang="de-CH" dirty="0">
              <a:solidFill>
                <a:prstClr val="black"/>
              </a:solidFill>
            </a:endParaRPr>
          </a:p>
          <a:p>
            <a:r>
              <a:rPr lang="de-CH" b="1" dirty="0"/>
              <a:t>Solarwärme </a:t>
            </a:r>
            <a:r>
              <a:rPr lang="de-CH" dirty="0"/>
              <a:t>(Sonnenkollektoren)</a:t>
            </a:r>
          </a:p>
          <a:p>
            <a:pPr marL="177800" indent="-177800">
              <a:buClr>
                <a:schemeClr val="accent2"/>
              </a:buClr>
              <a:buFont typeface="Arial" panose="020B0604020202020204" pitchFamily="34" charset="0"/>
              <a:buChar char="•"/>
              <a:defRPr/>
            </a:pPr>
            <a:r>
              <a:rPr lang="de-CH" dirty="0">
                <a:solidFill>
                  <a:prstClr val="black"/>
                </a:solidFill>
              </a:rPr>
              <a:t>Kombination mit Holzfeuerungen</a:t>
            </a:r>
          </a:p>
          <a:p>
            <a:pPr marL="177800" indent="-177800">
              <a:buClr>
                <a:schemeClr val="accent2"/>
              </a:buClr>
              <a:buFont typeface="Arial" panose="020B0604020202020204" pitchFamily="34" charset="0"/>
              <a:buChar char="•"/>
              <a:defRPr/>
            </a:pPr>
            <a:r>
              <a:rPr lang="de-CH" dirty="0">
                <a:solidFill>
                  <a:prstClr val="black"/>
                </a:solidFill>
              </a:rPr>
              <a:t>Heizungsunterstützung (</a:t>
            </a:r>
            <a:r>
              <a:rPr lang="de-DE" dirty="0"/>
              <a:t>Wassererwärmung)</a:t>
            </a:r>
            <a:endParaRPr lang="de-CH" dirty="0">
              <a:solidFill>
                <a:prstClr val="black"/>
              </a:solidFill>
            </a:endParaRPr>
          </a:p>
          <a:p>
            <a:pPr marL="177800" indent="-177800">
              <a:buClr>
                <a:schemeClr val="accent2"/>
              </a:buClr>
              <a:buFont typeface="Arial" panose="020B0604020202020204" pitchFamily="34" charset="0"/>
              <a:buChar char="•"/>
              <a:defRPr/>
            </a:pPr>
            <a:r>
              <a:rPr lang="de-CH" dirty="0">
                <a:solidFill>
                  <a:prstClr val="black"/>
                </a:solidFill>
              </a:rPr>
              <a:t>Warmwasserbedarf kann im Sommer gedeckt werden</a:t>
            </a:r>
          </a:p>
          <a:p>
            <a:pPr marL="177800" indent="-177800">
              <a:buClr>
                <a:schemeClr val="accent2"/>
              </a:buClr>
              <a:buFont typeface="Arial" panose="020B0604020202020204" pitchFamily="34" charset="0"/>
              <a:buChar char="•"/>
              <a:defRPr/>
            </a:pPr>
            <a:r>
              <a:rPr lang="de-CH" dirty="0">
                <a:solidFill>
                  <a:prstClr val="black"/>
                </a:solidFill>
              </a:rPr>
              <a:t>Feuerung kann über Sommermonate stillstehen</a:t>
            </a:r>
          </a:p>
        </p:txBody>
      </p:sp>
    </p:spTree>
    <p:extLst>
      <p:ext uri="{BB962C8B-B14F-4D97-AF65-F5344CB8AC3E}">
        <p14:creationId xmlns:p14="http://schemas.microsoft.com/office/powerpoint/2010/main" val="37816190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vert="horz" lIns="0" tIns="0" rIns="0" bIns="0" rtlCol="0" anchor="t">
            <a:noAutofit/>
          </a:bodyPr>
          <a:lstStyle/>
          <a:p>
            <a:pPr>
              <a:lnSpc>
                <a:spcPct val="113999"/>
              </a:lnSpc>
            </a:pPr>
            <a:r>
              <a:rPr lang="de-CH" dirty="0">
                <a:ea typeface="+mn-lt"/>
                <a:cs typeface="+mn-lt"/>
              </a:rPr>
              <a:t>Der erste Blick trügt oft: Die Investitionskosten für klimafreundliche Heizsysteme sind teilweise zwar höher als der 1:1 Ersatz einer Öl- oder Gasheizung. Der Umstieg auf erneuerbare Energien rechnet sich jedoch für Hauseigentümer/innen ganz direkt:</a:t>
            </a:r>
            <a:endParaRPr lang="de-DE" dirty="0">
              <a:ea typeface="+mn-lt"/>
              <a:cs typeface="+mn-lt"/>
            </a:endParaRPr>
          </a:p>
          <a:p>
            <a:pPr marL="342900" indent="-342900">
              <a:lnSpc>
                <a:spcPct val="113999"/>
              </a:lnSpc>
              <a:buClr>
                <a:schemeClr val="accent2"/>
              </a:buClr>
              <a:buFont typeface="Arial,Sans-Serif" panose="020B0604020202020204" pitchFamily="34" charset="0"/>
              <a:buChar char="•"/>
            </a:pPr>
            <a:r>
              <a:rPr lang="de-CH" dirty="0">
                <a:ea typeface="+mn-lt"/>
                <a:cs typeface="+mn-lt"/>
              </a:rPr>
              <a:t>Wegfall der CO</a:t>
            </a:r>
            <a:r>
              <a:rPr lang="de-CH" baseline="-25000" dirty="0">
                <a:ea typeface="+mn-lt"/>
                <a:cs typeface="+mn-lt"/>
              </a:rPr>
              <a:t>2</a:t>
            </a:r>
            <a:r>
              <a:rPr lang="de-CH" dirty="0">
                <a:ea typeface="+mn-lt"/>
                <a:cs typeface="+mn-lt"/>
              </a:rPr>
              <a:t>-Abgabe bei der Verwendung erneuerbarer Energien,</a:t>
            </a:r>
          </a:p>
          <a:p>
            <a:pPr marL="342900" indent="-342900">
              <a:lnSpc>
                <a:spcPct val="100000"/>
              </a:lnSpc>
              <a:spcAft>
                <a:spcPts val="600"/>
              </a:spcAft>
              <a:buClr>
                <a:schemeClr val="accent2"/>
              </a:buClr>
              <a:buChar char="•"/>
            </a:pPr>
            <a:r>
              <a:rPr lang="de-CH" dirty="0">
                <a:ea typeface="+mn-lt"/>
                <a:cs typeface="+mn-lt"/>
              </a:rPr>
              <a:t>reduzierte Energie- und Betriebskosten,</a:t>
            </a:r>
            <a:endParaRPr lang="de-CH" dirty="0"/>
          </a:p>
          <a:p>
            <a:pPr marL="342900" indent="-342900">
              <a:lnSpc>
                <a:spcPct val="100000"/>
              </a:lnSpc>
              <a:spcAft>
                <a:spcPts val="600"/>
              </a:spcAft>
              <a:buClr>
                <a:schemeClr val="accent2"/>
              </a:buClr>
              <a:buChar char="•"/>
            </a:pPr>
            <a:r>
              <a:rPr lang="de-CH" dirty="0">
                <a:ea typeface="+mn-lt"/>
                <a:cs typeface="+mn-lt"/>
              </a:rPr>
              <a:t>Förderbeiträge und Steuerabzüge,</a:t>
            </a:r>
            <a:endParaRPr lang="de-CH" dirty="0"/>
          </a:p>
          <a:p>
            <a:pPr marL="342900" indent="-342900">
              <a:lnSpc>
                <a:spcPct val="100000"/>
              </a:lnSpc>
              <a:spcAft>
                <a:spcPts val="600"/>
              </a:spcAft>
              <a:buClr>
                <a:schemeClr val="accent2"/>
              </a:buClr>
              <a:buChar char="•"/>
            </a:pPr>
            <a:r>
              <a:rPr lang="de-CH" dirty="0">
                <a:ea typeface="+mn-lt"/>
                <a:cs typeface="+mn-lt"/>
              </a:rPr>
              <a:t>grössere Unabhängigkeit gegenüber Energiepreisschwankungen durch die Verwendung einheimischer erneuerbarer Energien,</a:t>
            </a:r>
            <a:endParaRPr lang="de-CH" dirty="0"/>
          </a:p>
          <a:p>
            <a:pPr marL="342900" indent="-342900">
              <a:lnSpc>
                <a:spcPct val="100000"/>
              </a:lnSpc>
              <a:spcAft>
                <a:spcPts val="600"/>
              </a:spcAft>
              <a:buClr>
                <a:schemeClr val="accent2"/>
              </a:buClr>
              <a:buChar char="•"/>
            </a:pPr>
            <a:r>
              <a:rPr lang="de-CH" dirty="0">
                <a:ea typeface="+mn-lt"/>
                <a:cs typeface="+mn-lt"/>
              </a:rPr>
              <a:t>Erhalt oder Erhöhung des Gebäudewertes.</a:t>
            </a:r>
            <a:endParaRPr lang="de-CH" dirty="0"/>
          </a:p>
          <a:p>
            <a:pPr>
              <a:lnSpc>
                <a:spcPct val="100000"/>
              </a:lnSpc>
              <a:spcAft>
                <a:spcPts val="600"/>
              </a:spcAft>
              <a:buClr>
                <a:schemeClr val="accent1"/>
              </a:buClr>
            </a:pPr>
            <a:endParaRPr lang="de-CH" dirty="0"/>
          </a:p>
          <a:p>
            <a:pPr marL="623888">
              <a:lnSpc>
                <a:spcPct val="100000"/>
              </a:lnSpc>
              <a:spcAft>
                <a:spcPts val="600"/>
              </a:spcAft>
            </a:pPr>
            <a:r>
              <a:rPr lang="de-CH" dirty="0">
                <a:solidFill>
                  <a:schemeClr val="accent2"/>
                </a:solidFill>
              </a:rPr>
              <a:t>Aussagekräftig ist nur eine Gesamtbetrachtung der Kosten für Anschaffung, Energie, Betrieb und Wartung einer Heizung über den Lebenszyklus von 20 Jahren!</a:t>
            </a:r>
          </a:p>
          <a:p>
            <a:pPr>
              <a:lnSpc>
                <a:spcPct val="100000"/>
              </a:lnSpc>
              <a:spcAft>
                <a:spcPts val="600"/>
              </a:spcAft>
            </a:pPr>
            <a:endParaRPr lang="de-CH" sz="1000" b="1" dirty="0"/>
          </a:p>
        </p:txBody>
      </p:sp>
      <p:sp>
        <p:nvSpPr>
          <p:cNvPr id="4" name="Titel 3"/>
          <p:cNvSpPr>
            <a:spLocks noGrp="1"/>
          </p:cNvSpPr>
          <p:nvPr>
            <p:ph type="title"/>
          </p:nvPr>
        </p:nvSpPr>
        <p:spPr>
          <a:xfrm>
            <a:off x="630393" y="636438"/>
            <a:ext cx="9566721" cy="555088"/>
          </a:xfrm>
        </p:spPr>
        <p:txBody>
          <a:bodyPr/>
          <a:lstStyle/>
          <a:p>
            <a:r>
              <a:rPr lang="de-CH" dirty="0"/>
              <a:t>Rechnen Sie richtig – die </a:t>
            </a:r>
            <a:r>
              <a:rPr lang="de-CH" dirty="0" err="1"/>
              <a:t>GesamtKosten</a:t>
            </a:r>
            <a:endParaRPr lang="de-CH" dirty="0"/>
          </a:p>
        </p:txBody>
      </p:sp>
      <p:pic>
        <p:nvPicPr>
          <p:cNvPr id="10" name="Grafik 9">
            <a:extLst>
              <a:ext uri="{FF2B5EF4-FFF2-40B4-BE49-F238E27FC236}">
                <a16:creationId xmlns:a16="http://schemas.microsoft.com/office/drawing/2014/main" id="{17F24ED3-08E6-C84A-A968-5EEF55526B80}"/>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13852" y="5335096"/>
            <a:ext cx="837772" cy="837772"/>
          </a:xfrm>
          <a:prstGeom prst="rect">
            <a:avLst/>
          </a:prstGeom>
        </p:spPr>
      </p:pic>
    </p:spTree>
    <p:extLst>
      <p:ext uri="{BB962C8B-B14F-4D97-AF65-F5344CB8AC3E}">
        <p14:creationId xmlns:p14="http://schemas.microsoft.com/office/powerpoint/2010/main" val="37434929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42AD375-037F-43D0-B059-5172DA06796A}" type="slidenum">
              <a:rPr lang="de-CH" smtClean="0"/>
              <a:pPr/>
              <a:t>39</a:t>
            </a:fld>
            <a:endParaRPr lang="de-CH" dirty="0"/>
          </a:p>
        </p:txBody>
      </p:sp>
      <p:sp>
        <p:nvSpPr>
          <p:cNvPr id="4" name="Titel 3"/>
          <p:cNvSpPr>
            <a:spLocks noGrp="1"/>
          </p:cNvSpPr>
          <p:nvPr>
            <p:ph type="title"/>
          </p:nvPr>
        </p:nvSpPr>
        <p:spPr>
          <a:xfrm>
            <a:off x="630393" y="636438"/>
            <a:ext cx="4128823" cy="555088"/>
          </a:xfrm>
        </p:spPr>
        <p:txBody>
          <a:bodyPr/>
          <a:lstStyle/>
          <a:p>
            <a:r>
              <a:rPr lang="de-CH" dirty="0"/>
              <a:t>Kostenfaktoren</a:t>
            </a:r>
          </a:p>
        </p:txBody>
      </p:sp>
      <p:grpSp>
        <p:nvGrpSpPr>
          <p:cNvPr id="5" name="Gruppieren 4">
            <a:extLst>
              <a:ext uri="{FF2B5EF4-FFF2-40B4-BE49-F238E27FC236}">
                <a16:creationId xmlns:a16="http://schemas.microsoft.com/office/drawing/2014/main" id="{FFC9DADB-E456-E04F-9250-48A21149C784}"/>
              </a:ext>
            </a:extLst>
          </p:cNvPr>
          <p:cNvGrpSpPr/>
          <p:nvPr/>
        </p:nvGrpSpPr>
        <p:grpSpPr>
          <a:xfrm>
            <a:off x="4751818" y="1862807"/>
            <a:ext cx="2253975" cy="2253973"/>
            <a:chOff x="4893028" y="2194998"/>
            <a:chExt cx="1944216" cy="1944216"/>
          </a:xfrm>
        </p:grpSpPr>
        <p:sp>
          <p:nvSpPr>
            <p:cNvPr id="6" name="Bogen 5">
              <a:extLst>
                <a:ext uri="{FF2B5EF4-FFF2-40B4-BE49-F238E27FC236}">
                  <a16:creationId xmlns:a16="http://schemas.microsoft.com/office/drawing/2014/main" id="{BA8665C2-9E91-F646-822A-65023516C3AD}"/>
                </a:ext>
              </a:extLst>
            </p:cNvPr>
            <p:cNvSpPr/>
            <p:nvPr/>
          </p:nvSpPr>
          <p:spPr>
            <a:xfrm rot="7777123">
              <a:off x="4893028" y="2194998"/>
              <a:ext cx="1944216" cy="1944216"/>
            </a:xfrm>
            <a:prstGeom prst="arc">
              <a:avLst>
                <a:gd name="adj1" fmla="val 18196319"/>
                <a:gd name="adj2" fmla="val 20176985"/>
              </a:avLst>
            </a:prstGeom>
            <a:solidFill>
              <a:schemeClr val="accent2">
                <a:alpha val="60000"/>
              </a:schemeClr>
            </a:solidFill>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sp>
          <p:nvSpPr>
            <p:cNvPr id="7" name="Bogen 6">
              <a:extLst>
                <a:ext uri="{FF2B5EF4-FFF2-40B4-BE49-F238E27FC236}">
                  <a16:creationId xmlns:a16="http://schemas.microsoft.com/office/drawing/2014/main" id="{FFCD283E-D510-8F41-A870-E4F46AB42D03}"/>
                </a:ext>
              </a:extLst>
            </p:cNvPr>
            <p:cNvSpPr/>
            <p:nvPr/>
          </p:nvSpPr>
          <p:spPr>
            <a:xfrm rot="7777123">
              <a:off x="4893028" y="2194998"/>
              <a:ext cx="1944216" cy="1944216"/>
            </a:xfrm>
            <a:prstGeom prst="arc">
              <a:avLst>
                <a:gd name="adj1" fmla="val 20179432"/>
                <a:gd name="adj2" fmla="val 4797979"/>
              </a:avLst>
            </a:prstGeom>
            <a:solidFill>
              <a:schemeClr val="accent6"/>
            </a:solidFill>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8" name="Bogen 7">
              <a:extLst>
                <a:ext uri="{FF2B5EF4-FFF2-40B4-BE49-F238E27FC236}">
                  <a16:creationId xmlns:a16="http://schemas.microsoft.com/office/drawing/2014/main" id="{BCA56D92-4CF3-3845-AFAB-5187F301C3D2}"/>
                </a:ext>
              </a:extLst>
            </p:cNvPr>
            <p:cNvSpPr/>
            <p:nvPr/>
          </p:nvSpPr>
          <p:spPr>
            <a:xfrm rot="7777123">
              <a:off x="4893028" y="2194998"/>
              <a:ext cx="1944216" cy="1944216"/>
            </a:xfrm>
            <a:prstGeom prst="arc">
              <a:avLst>
                <a:gd name="adj1" fmla="val 4769738"/>
                <a:gd name="adj2" fmla="val 18214204"/>
              </a:avLst>
            </a:prstGeom>
            <a:solidFill>
              <a:schemeClr val="accent2"/>
            </a:solidFill>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cxnSp>
        <p:nvCxnSpPr>
          <p:cNvPr id="9" name="Gerade Verbindung 8">
            <a:extLst>
              <a:ext uri="{FF2B5EF4-FFF2-40B4-BE49-F238E27FC236}">
                <a16:creationId xmlns:a16="http://schemas.microsoft.com/office/drawing/2014/main" id="{2861C899-5B9E-FC4D-A38D-39759DB07697}"/>
              </a:ext>
            </a:extLst>
          </p:cNvPr>
          <p:cNvCxnSpPr>
            <a:cxnSpLocks/>
          </p:cNvCxnSpPr>
          <p:nvPr/>
        </p:nvCxnSpPr>
        <p:spPr>
          <a:xfrm>
            <a:off x="3359696" y="3543240"/>
            <a:ext cx="1364333"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Gerade Verbindung 9">
            <a:extLst>
              <a:ext uri="{FF2B5EF4-FFF2-40B4-BE49-F238E27FC236}">
                <a16:creationId xmlns:a16="http://schemas.microsoft.com/office/drawing/2014/main" id="{F8A8F6A1-3EC0-0F44-A4D2-ED62605C56EE}"/>
              </a:ext>
            </a:extLst>
          </p:cNvPr>
          <p:cNvCxnSpPr>
            <a:cxnSpLocks/>
          </p:cNvCxnSpPr>
          <p:nvPr/>
        </p:nvCxnSpPr>
        <p:spPr>
          <a:xfrm>
            <a:off x="6960096" y="2337328"/>
            <a:ext cx="43061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Gerade Verbindung 10">
            <a:extLst>
              <a:ext uri="{FF2B5EF4-FFF2-40B4-BE49-F238E27FC236}">
                <a16:creationId xmlns:a16="http://schemas.microsoft.com/office/drawing/2014/main" id="{671A3421-7480-1B43-8DBC-73432E70EE17}"/>
              </a:ext>
            </a:extLst>
          </p:cNvPr>
          <p:cNvCxnSpPr>
            <a:cxnSpLocks/>
          </p:cNvCxnSpPr>
          <p:nvPr/>
        </p:nvCxnSpPr>
        <p:spPr>
          <a:xfrm flipH="1" flipV="1">
            <a:off x="5878806" y="4208107"/>
            <a:ext cx="2" cy="432000"/>
          </a:xfrm>
          <a:prstGeom prst="line">
            <a:avLst/>
          </a:prstGeom>
          <a:ln w="12700">
            <a:solidFill>
              <a:srgbClr val="77BE95"/>
            </a:solidFill>
          </a:ln>
        </p:spPr>
        <p:style>
          <a:lnRef idx="1">
            <a:schemeClr val="accent1"/>
          </a:lnRef>
          <a:fillRef idx="0">
            <a:schemeClr val="accent1"/>
          </a:fillRef>
          <a:effectRef idx="0">
            <a:schemeClr val="accent1"/>
          </a:effectRef>
          <a:fontRef idx="minor">
            <a:schemeClr val="tx1"/>
          </a:fontRef>
        </p:style>
      </p:cxnSp>
      <p:sp>
        <p:nvSpPr>
          <p:cNvPr id="13" name="Textfeld 12">
            <a:extLst>
              <a:ext uri="{FF2B5EF4-FFF2-40B4-BE49-F238E27FC236}">
                <a16:creationId xmlns:a16="http://schemas.microsoft.com/office/drawing/2014/main" id="{2D3A91C2-5FF6-EF42-B0EC-32E45503675E}"/>
              </a:ext>
            </a:extLst>
          </p:cNvPr>
          <p:cNvSpPr txBox="1"/>
          <p:nvPr/>
        </p:nvSpPr>
        <p:spPr>
          <a:xfrm>
            <a:off x="7536160" y="2181140"/>
            <a:ext cx="4110613" cy="1107996"/>
          </a:xfrm>
          <a:prstGeom prst="rect">
            <a:avLst/>
          </a:prstGeom>
          <a:noFill/>
        </p:spPr>
        <p:txBody>
          <a:bodyPr wrap="square" lIns="0" tIns="0" rIns="0" bIns="0" rtlCol="0" anchor="t">
            <a:spAutoFit/>
          </a:bodyPr>
          <a:lstStyle/>
          <a:p>
            <a:r>
              <a:rPr lang="de-DE" b="1" dirty="0"/>
              <a:t>Energiekosten</a:t>
            </a:r>
            <a:r>
              <a:rPr lang="de-DE" dirty="0"/>
              <a:t> </a:t>
            </a:r>
          </a:p>
          <a:p>
            <a:r>
              <a:rPr lang="de-DE" dirty="0"/>
              <a:t>für Heizöl, Gas, Strom etc.; entscheidend für die Gesamtkosten, Anteil wird jedoch häufig unterschätzt.</a:t>
            </a:r>
          </a:p>
        </p:txBody>
      </p:sp>
      <p:sp>
        <p:nvSpPr>
          <p:cNvPr id="14" name="Textfeld 13">
            <a:extLst>
              <a:ext uri="{FF2B5EF4-FFF2-40B4-BE49-F238E27FC236}">
                <a16:creationId xmlns:a16="http://schemas.microsoft.com/office/drawing/2014/main" id="{AF02F56A-2CC9-0743-853E-2D24A89C1DEC}"/>
              </a:ext>
            </a:extLst>
          </p:cNvPr>
          <p:cNvSpPr txBox="1"/>
          <p:nvPr/>
        </p:nvSpPr>
        <p:spPr>
          <a:xfrm>
            <a:off x="1273359" y="3378181"/>
            <a:ext cx="3240341" cy="1661993"/>
          </a:xfrm>
          <a:prstGeom prst="rect">
            <a:avLst/>
          </a:prstGeom>
          <a:noFill/>
        </p:spPr>
        <p:txBody>
          <a:bodyPr wrap="square" lIns="0" tIns="0" rIns="0" bIns="0" rtlCol="0" anchor="t">
            <a:spAutoFit/>
          </a:bodyPr>
          <a:lstStyle/>
          <a:p>
            <a:r>
              <a:rPr lang="de-DE" b="1" dirty="0"/>
              <a:t>Investitionskosten</a:t>
            </a:r>
            <a:r>
              <a:rPr lang="de-DE" dirty="0"/>
              <a:t> </a:t>
            </a:r>
          </a:p>
          <a:p>
            <a:r>
              <a:rPr lang="de-CH" dirty="0">
                <a:sym typeface="Wingdings" panose="05000000000000000000" pitchFamily="2" charset="2"/>
              </a:rPr>
              <a:t>einmaliger Betrag für die Anschaffung des Heizsystems inkl. Montagekosten; </a:t>
            </a:r>
            <a:r>
              <a:rPr lang="de-DE" dirty="0"/>
              <a:t>werden </a:t>
            </a:r>
            <a:r>
              <a:rPr lang="de-DE" dirty="0" err="1"/>
              <a:t>anteilsmässig</a:t>
            </a:r>
            <a:r>
              <a:rPr lang="de-DE" dirty="0"/>
              <a:t> häufig überschätzt.</a:t>
            </a:r>
          </a:p>
        </p:txBody>
      </p:sp>
      <p:sp>
        <p:nvSpPr>
          <p:cNvPr id="15" name="Textfeld 14">
            <a:extLst>
              <a:ext uri="{FF2B5EF4-FFF2-40B4-BE49-F238E27FC236}">
                <a16:creationId xmlns:a16="http://schemas.microsoft.com/office/drawing/2014/main" id="{CC3F9BCD-4655-8649-879F-2BD56C8E8EEA}"/>
              </a:ext>
            </a:extLst>
          </p:cNvPr>
          <p:cNvSpPr txBox="1"/>
          <p:nvPr/>
        </p:nvSpPr>
        <p:spPr>
          <a:xfrm>
            <a:off x="5807968" y="4675965"/>
            <a:ext cx="4176464" cy="1384995"/>
          </a:xfrm>
          <a:prstGeom prst="rect">
            <a:avLst/>
          </a:prstGeom>
          <a:noFill/>
        </p:spPr>
        <p:txBody>
          <a:bodyPr wrap="square" lIns="0" tIns="0" rIns="0" bIns="0" rtlCol="0" anchor="t">
            <a:spAutoFit/>
          </a:bodyPr>
          <a:lstStyle/>
          <a:p>
            <a:r>
              <a:rPr lang="de-DE" b="1" dirty="0"/>
              <a:t>Betriebs- und Unterhaltskosten</a:t>
            </a:r>
            <a:r>
              <a:rPr lang="de-DE" dirty="0"/>
              <a:t> </a:t>
            </a:r>
          </a:p>
          <a:p>
            <a:r>
              <a:rPr lang="de-CH" dirty="0">
                <a:sym typeface="Wingdings" panose="05000000000000000000" pitchFamily="2" charset="2"/>
              </a:rPr>
              <a:t>für Reparaturen, Wartung, Kaminprüfung und -reinigung; </a:t>
            </a:r>
            <a:r>
              <a:rPr lang="de-DE" dirty="0"/>
              <a:t>kleinster Anteil an den Gesamtkosten, sind aber nicht zu unterschätzen.</a:t>
            </a:r>
          </a:p>
        </p:txBody>
      </p:sp>
      <p:sp>
        <p:nvSpPr>
          <p:cNvPr id="16" name="Textfeld 15">
            <a:extLst>
              <a:ext uri="{FF2B5EF4-FFF2-40B4-BE49-F238E27FC236}">
                <a16:creationId xmlns:a16="http://schemas.microsoft.com/office/drawing/2014/main" id="{2DC7E757-DDEF-FF4D-BAD5-173D8124BA01}"/>
              </a:ext>
            </a:extLst>
          </p:cNvPr>
          <p:cNvSpPr txBox="1"/>
          <p:nvPr/>
        </p:nvSpPr>
        <p:spPr>
          <a:xfrm>
            <a:off x="1698873" y="1892659"/>
            <a:ext cx="2912212" cy="738664"/>
          </a:xfrm>
          <a:prstGeom prst="rect">
            <a:avLst/>
          </a:prstGeom>
          <a:noFill/>
        </p:spPr>
        <p:txBody>
          <a:bodyPr wrap="square" lIns="0" tIns="0" rIns="0" bIns="0" rtlCol="0">
            <a:spAutoFit/>
          </a:bodyPr>
          <a:lstStyle/>
          <a:p>
            <a:r>
              <a:rPr lang="de-DE" sz="1600" dirty="0"/>
              <a:t>Schematische Darstellung der Gesamtkosten über den Lebenszyklus einer Heizung</a:t>
            </a:r>
          </a:p>
        </p:txBody>
      </p:sp>
      <p:cxnSp>
        <p:nvCxnSpPr>
          <p:cNvPr id="23" name="Gerade Verbindung 22">
            <a:extLst>
              <a:ext uri="{FF2B5EF4-FFF2-40B4-BE49-F238E27FC236}">
                <a16:creationId xmlns:a16="http://schemas.microsoft.com/office/drawing/2014/main" id="{2371D2F6-66B4-E549-9244-B969E10262BB}"/>
              </a:ext>
            </a:extLst>
          </p:cNvPr>
          <p:cNvCxnSpPr>
            <a:stCxn id="7" idx="1"/>
          </p:cNvCxnSpPr>
          <p:nvPr/>
        </p:nvCxnSpPr>
        <p:spPr>
          <a:xfrm flipH="1">
            <a:off x="5519936" y="2989794"/>
            <a:ext cx="358869" cy="121831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Gerade Verbindung 23">
            <a:extLst>
              <a:ext uri="{FF2B5EF4-FFF2-40B4-BE49-F238E27FC236}">
                <a16:creationId xmlns:a16="http://schemas.microsoft.com/office/drawing/2014/main" id="{D7F74239-2158-5F43-9EDA-C07110946B34}"/>
              </a:ext>
            </a:extLst>
          </p:cNvPr>
          <p:cNvCxnSpPr>
            <a:cxnSpLocks/>
            <a:stCxn id="8" idx="1"/>
          </p:cNvCxnSpPr>
          <p:nvPr/>
        </p:nvCxnSpPr>
        <p:spPr>
          <a:xfrm flipH="1" flipV="1">
            <a:off x="4629150" y="2295525"/>
            <a:ext cx="1249655" cy="6942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Gerade Verbindung 27">
            <a:extLst>
              <a:ext uri="{FF2B5EF4-FFF2-40B4-BE49-F238E27FC236}">
                <a16:creationId xmlns:a16="http://schemas.microsoft.com/office/drawing/2014/main" id="{98AB9531-C624-DC4F-BDEA-273314E5BD38}"/>
              </a:ext>
            </a:extLst>
          </p:cNvPr>
          <p:cNvCxnSpPr>
            <a:cxnSpLocks/>
            <a:endCxn id="7" idx="1"/>
          </p:cNvCxnSpPr>
          <p:nvPr/>
        </p:nvCxnSpPr>
        <p:spPr>
          <a:xfrm flipH="1" flipV="1">
            <a:off x="5878805" y="2989794"/>
            <a:ext cx="360070" cy="119485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Gerade Verbindung 11">
            <a:extLst>
              <a:ext uri="{FF2B5EF4-FFF2-40B4-BE49-F238E27FC236}">
                <a16:creationId xmlns:a16="http://schemas.microsoft.com/office/drawing/2014/main" id="{5CB7AFAE-A5C0-794E-A751-8890716E9161}"/>
              </a:ext>
            </a:extLst>
          </p:cNvPr>
          <p:cNvCxnSpPr>
            <a:cxnSpLocks/>
          </p:cNvCxnSpPr>
          <p:nvPr/>
        </p:nvCxnSpPr>
        <p:spPr>
          <a:xfrm flipV="1">
            <a:off x="1620906" y="1923289"/>
            <a:ext cx="0" cy="70803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20125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429496729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5" name="Textfeld 5"/>
          <p:cNvSpPr txBox="1"/>
          <p:nvPr/>
        </p:nvSpPr>
        <p:spPr>
          <a:xfrm>
            <a:off x="8446597" y="2424251"/>
            <a:ext cx="2484710" cy="6155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sz="2000" i="0" u="none" strike="noStrike" kern="1200" cap="none" spc="0" normalizeH="0" baseline="0" noProof="0" dirty="0" err="1">
                <a:ln>
                  <a:noFill/>
                </a:ln>
                <a:solidFill>
                  <a:srgbClr val="3F4444"/>
                </a:solidFill>
                <a:effectLst/>
                <a:uLnTx/>
                <a:uFillTx/>
                <a:latin typeface="Arial"/>
                <a:ea typeface="+mn-ea"/>
                <a:cs typeface="+mn-cs"/>
              </a:rPr>
              <a:t>Häuser</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sind</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nicht</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oder</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kaum</a:t>
            </a:r>
            <a:r>
              <a:rPr kumimoji="0" lang="de-CH"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gedämmt</a:t>
            </a:r>
            <a:r>
              <a:rPr kumimoji="0" lang="de-CH" sz="2000" i="0" u="none" strike="noStrike" kern="1200" cap="none" spc="0" normalizeH="0" baseline="0" noProof="0" dirty="0">
                <a:ln>
                  <a:noFill/>
                </a:ln>
                <a:solidFill>
                  <a:srgbClr val="3F4444"/>
                </a:solidFill>
                <a:effectLst/>
                <a:uLnTx/>
                <a:uFillTx/>
                <a:latin typeface="Arial"/>
                <a:ea typeface="+mn-ea"/>
                <a:cs typeface="+mn-cs"/>
              </a:rPr>
              <a:t>.</a:t>
            </a:r>
            <a:endParaRPr kumimoji="0" sz="2000" i="0" u="none" strike="noStrike" kern="1200" cap="none" spc="0" normalizeH="0" baseline="0" noProof="0" dirty="0">
              <a:ln>
                <a:noFill/>
              </a:ln>
              <a:solidFill>
                <a:srgbClr val="3F4444"/>
              </a:solidFill>
              <a:effectLst/>
              <a:uLnTx/>
              <a:uFillTx/>
              <a:latin typeface="Arial"/>
              <a:ea typeface="+mn-ea"/>
              <a:cs typeface="+mn-cs"/>
            </a:endParaRPr>
          </a:p>
        </p:txBody>
      </p:sp>
      <p:sp>
        <p:nvSpPr>
          <p:cNvPr id="7" name="Textfeld 11"/>
          <p:cNvSpPr txBox="1"/>
          <p:nvPr/>
        </p:nvSpPr>
        <p:spPr>
          <a:xfrm>
            <a:off x="5367634" y="1272049"/>
            <a:ext cx="3189250"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CH"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9" name="Textfeld 15"/>
          <p:cNvSpPr txBox="1"/>
          <p:nvPr/>
        </p:nvSpPr>
        <p:spPr>
          <a:xfrm>
            <a:off x="2514306" y="1758593"/>
            <a:ext cx="3940943" cy="6155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2000" i="0" u="none" strike="noStrike" kern="1200" cap="none" spc="0" normalizeH="0" baseline="0" noProof="0" dirty="0">
                <a:ln>
                  <a:noFill/>
                </a:ln>
                <a:solidFill>
                  <a:srgbClr val="3F4444"/>
                </a:solidFill>
                <a:effectLst/>
                <a:uLnTx/>
                <a:uFillTx/>
                <a:latin typeface="Arial"/>
                <a:ea typeface="+mn-ea"/>
                <a:cs typeface="+mn-cs"/>
              </a:rPr>
              <a:t>des CO</a:t>
            </a:r>
            <a:r>
              <a:rPr kumimoji="0" sz="2000" i="0" u="none" strike="noStrike" kern="1200" cap="none" spc="0" normalizeH="0" baseline="-28799" noProof="0" dirty="0">
                <a:ln>
                  <a:noFill/>
                </a:ln>
                <a:solidFill>
                  <a:srgbClr val="3F4444"/>
                </a:solidFill>
                <a:effectLst/>
                <a:uLnTx/>
                <a:uFillTx/>
                <a:latin typeface="Arial"/>
                <a:ea typeface="+mn-ea"/>
                <a:cs typeface="+mn-cs"/>
              </a:rPr>
              <a:t>2</a:t>
            </a:r>
            <a:r>
              <a:rPr kumimoji="0" sz="2000" i="0" u="none" strike="noStrike" kern="1200" cap="none" spc="0" normalizeH="0" baseline="0" noProof="0" dirty="0">
                <a:ln>
                  <a:noFill/>
                </a:ln>
                <a:solidFill>
                  <a:srgbClr val="3F4444"/>
                </a:solidFill>
                <a:effectLst/>
                <a:uLnTx/>
                <a:uFillTx/>
                <a:latin typeface="Arial"/>
                <a:ea typeface="+mn-ea"/>
                <a:cs typeface="+mn-cs"/>
              </a:rPr>
              <a:t>-Ausstoss</a:t>
            </a:r>
            <a:r>
              <a:rPr kumimoji="0" lang="de-CH" sz="2000" i="0" u="none" strike="noStrike" kern="1200" cap="none" spc="0" normalizeH="0" baseline="0" noProof="0" dirty="0">
                <a:ln>
                  <a:noFill/>
                </a:ln>
                <a:solidFill>
                  <a:srgbClr val="3F4444"/>
                </a:solidFill>
                <a:effectLst/>
                <a:uLnTx/>
                <a:uFillTx/>
                <a:latin typeface="Arial"/>
                <a:ea typeface="+mn-ea"/>
                <a:cs typeface="+mn-cs"/>
              </a:rPr>
              <a:t>es der Schweiz</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lang="de-CH" sz="2000" i="0" u="none" strike="noStrike" kern="1200" cap="none" spc="0" normalizeH="0" baseline="0" noProof="0" dirty="0">
                <a:ln>
                  <a:noFill/>
                </a:ln>
                <a:solidFill>
                  <a:srgbClr val="3F4444"/>
                </a:solidFill>
                <a:effectLst/>
                <a:uLnTx/>
                <a:uFillTx/>
                <a:latin typeface="Arial"/>
                <a:ea typeface="+mn-ea"/>
                <a:cs typeface="+mn-cs"/>
              </a:rPr>
              <a:t>werden </a:t>
            </a:r>
            <a:r>
              <a:rPr kumimoji="0" sz="2000" i="0" u="none" strike="noStrike" kern="1200" cap="none" spc="0" normalizeH="0" baseline="0" noProof="0" dirty="0" err="1">
                <a:ln>
                  <a:noFill/>
                </a:ln>
                <a:solidFill>
                  <a:srgbClr val="3F4444"/>
                </a:solidFill>
                <a:effectLst/>
                <a:uLnTx/>
                <a:uFillTx/>
                <a:latin typeface="Arial"/>
                <a:ea typeface="+mn-ea"/>
                <a:cs typeface="+mn-cs"/>
              </a:rPr>
              <a:t>durch</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Gebäude</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verursacht</a:t>
            </a:r>
            <a:endParaRPr kumimoji="0" sz="2000" i="0" u="none" strike="noStrike" kern="1200" cap="none" spc="0" normalizeH="0" baseline="0" noProof="0" dirty="0">
              <a:ln>
                <a:noFill/>
              </a:ln>
              <a:solidFill>
                <a:srgbClr val="3F4444"/>
              </a:solidFill>
              <a:effectLst/>
              <a:uLnTx/>
              <a:uFillTx/>
              <a:latin typeface="Arial"/>
              <a:ea typeface="+mn-ea"/>
              <a:cs typeface="+mn-cs"/>
            </a:endParaRPr>
          </a:p>
        </p:txBody>
      </p:sp>
      <p:sp>
        <p:nvSpPr>
          <p:cNvPr id="16" name="Titel 15">
            <a:extLst>
              <a:ext uri="{FF2B5EF4-FFF2-40B4-BE49-F238E27FC236}">
                <a16:creationId xmlns:a16="http://schemas.microsoft.com/office/drawing/2014/main" id="{68431F11-80B1-FF4F-B63E-E86D2AE49BD0}"/>
              </a:ext>
            </a:extLst>
          </p:cNvPr>
          <p:cNvSpPr>
            <a:spLocks noGrp="1"/>
          </p:cNvSpPr>
          <p:nvPr>
            <p:ph type="title"/>
          </p:nvPr>
        </p:nvSpPr>
        <p:spPr>
          <a:xfrm>
            <a:off x="630393" y="636438"/>
            <a:ext cx="9282031" cy="555088"/>
          </a:xfrm>
          <a:blipFill>
            <a:blip r:embed="rId3" cstate="screen">
              <a:extLst>
                <a:ext uri="{28A0092B-C50C-407E-A947-70E740481C1C}">
                  <a14:useLocalDpi xmlns:a14="http://schemas.microsoft.com/office/drawing/2010/main"/>
                </a:ext>
              </a:extLst>
            </a:blip>
            <a:stretch>
              <a:fillRect/>
            </a:stretch>
          </a:blipFill>
        </p:spPr>
        <p:txBody>
          <a:bodyPr vert="horz" wrap="square" lIns="0" tIns="46800" rIns="0" bIns="0" rtlCol="0" anchor="t">
            <a:spAutoFit/>
          </a:bodyPr>
          <a:lstStyle/>
          <a:p>
            <a:r>
              <a:rPr lang="de-DE" dirty="0">
                <a:latin typeface="Arial" panose="020B0604020202020204" pitchFamily="34" charset="0"/>
              </a:rPr>
              <a:t>Netto-null CO</a:t>
            </a:r>
            <a:r>
              <a:rPr lang="de-DE" baseline="-25000" dirty="0">
                <a:latin typeface="Arial" panose="020B0604020202020204" pitchFamily="34" charset="0"/>
              </a:rPr>
              <a:t>2</a:t>
            </a:r>
            <a:r>
              <a:rPr lang="de-DE" dirty="0">
                <a:latin typeface="Arial" panose="020B0604020202020204" pitchFamily="34" charset="0"/>
              </a:rPr>
              <a:t>-Zielerreichung bis 2050</a:t>
            </a:r>
          </a:p>
        </p:txBody>
      </p:sp>
      <p:sp>
        <p:nvSpPr>
          <p:cNvPr id="17" name="Textfeld 15">
            <a:extLst>
              <a:ext uri="{FF2B5EF4-FFF2-40B4-BE49-F238E27FC236}">
                <a16:creationId xmlns:a16="http://schemas.microsoft.com/office/drawing/2014/main" id="{B3C6091D-0BD2-254B-A919-7B992A0E2F38}"/>
              </a:ext>
            </a:extLst>
          </p:cNvPr>
          <p:cNvSpPr txBox="1"/>
          <p:nvPr/>
        </p:nvSpPr>
        <p:spPr>
          <a:xfrm>
            <a:off x="4619575" y="841578"/>
            <a:ext cx="3940943"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20" name="Textfeld 5">
            <a:extLst>
              <a:ext uri="{FF2B5EF4-FFF2-40B4-BE49-F238E27FC236}">
                <a16:creationId xmlns:a16="http://schemas.microsoft.com/office/drawing/2014/main" id="{D75ECD98-42E4-1149-A7E4-C5D598C55E26}"/>
              </a:ext>
            </a:extLst>
          </p:cNvPr>
          <p:cNvSpPr txBox="1"/>
          <p:nvPr/>
        </p:nvSpPr>
        <p:spPr>
          <a:xfrm>
            <a:off x="2468760" y="4580305"/>
            <a:ext cx="2592288"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lvl="0">
              <a:defRPr/>
            </a:pPr>
            <a:r>
              <a:rPr lang="de-CH" sz="2000" dirty="0">
                <a:solidFill>
                  <a:srgbClr val="3F4444"/>
                </a:solidFill>
              </a:rPr>
              <a:t>der Gebäude sind fossil oder «direkt» elektrisch beheizt</a:t>
            </a:r>
          </a:p>
        </p:txBody>
      </p:sp>
      <p:sp>
        <p:nvSpPr>
          <p:cNvPr id="24" name="Textfeld 5">
            <a:extLst>
              <a:ext uri="{FF2B5EF4-FFF2-40B4-BE49-F238E27FC236}">
                <a16:creationId xmlns:a16="http://schemas.microsoft.com/office/drawing/2014/main" id="{D7E7EB12-2F47-6546-B21C-06D0E87B79C8}"/>
              </a:ext>
            </a:extLst>
          </p:cNvPr>
          <p:cNvSpPr txBox="1"/>
          <p:nvPr/>
        </p:nvSpPr>
        <p:spPr>
          <a:xfrm>
            <a:off x="7392144" y="5538757"/>
            <a:ext cx="3744416" cy="6155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lvl="0">
              <a:defRPr/>
            </a:pPr>
            <a:r>
              <a:rPr lang="de-CH" sz="2000" dirty="0"/>
              <a:t>Wohngebäude sind noch fossil oder elektrisch beheizt.</a:t>
            </a:r>
          </a:p>
        </p:txBody>
      </p:sp>
      <p:sp>
        <p:nvSpPr>
          <p:cNvPr id="25" name="Oval 24">
            <a:extLst>
              <a:ext uri="{FF2B5EF4-FFF2-40B4-BE49-F238E27FC236}">
                <a16:creationId xmlns:a16="http://schemas.microsoft.com/office/drawing/2014/main" id="{7D3F4D19-D730-BC4D-8C95-00FEB078F581}"/>
              </a:ext>
            </a:extLst>
          </p:cNvPr>
          <p:cNvSpPr/>
          <p:nvPr/>
        </p:nvSpPr>
        <p:spPr>
          <a:xfrm>
            <a:off x="1000189" y="1319245"/>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6000" dirty="0">
                <a:solidFill>
                  <a:srgbClr val="15934C"/>
                </a:solidFill>
              </a:rPr>
              <a:t>3</a:t>
            </a:r>
            <a:r>
              <a:rPr lang="de-DE" sz="6000" spc="300" dirty="0">
                <a:solidFill>
                  <a:srgbClr val="15934C"/>
                </a:solidFill>
              </a:rPr>
              <a:t>0</a:t>
            </a:r>
            <a:r>
              <a:rPr lang="de-DE" sz="3200" spc="300" dirty="0">
                <a:solidFill>
                  <a:srgbClr val="15934C"/>
                </a:solidFill>
              </a:rPr>
              <a:t>%</a:t>
            </a:r>
            <a:endParaRPr lang="de-DE" sz="2400" spc="300" dirty="0">
              <a:solidFill>
                <a:srgbClr val="15934C"/>
              </a:solidFill>
            </a:endParaRPr>
          </a:p>
        </p:txBody>
      </p:sp>
      <p:sp>
        <p:nvSpPr>
          <p:cNvPr id="28" name="Oval 27">
            <a:extLst>
              <a:ext uri="{FF2B5EF4-FFF2-40B4-BE49-F238E27FC236}">
                <a16:creationId xmlns:a16="http://schemas.microsoft.com/office/drawing/2014/main" id="{FEF02F88-61F6-3E46-A766-0D9278566299}"/>
              </a:ext>
            </a:extLst>
          </p:cNvPr>
          <p:cNvSpPr/>
          <p:nvPr/>
        </p:nvSpPr>
        <p:spPr>
          <a:xfrm>
            <a:off x="6998361" y="4272529"/>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3200" dirty="0">
                <a:solidFill>
                  <a:schemeClr val="accent2"/>
                </a:solidFill>
              </a:rPr>
              <a:t>über</a:t>
            </a:r>
            <a:r>
              <a:rPr lang="de-DE" sz="2000" dirty="0">
                <a:solidFill>
                  <a:schemeClr val="accent2"/>
                </a:solidFill>
              </a:rPr>
              <a:t> </a:t>
            </a:r>
            <a:r>
              <a:rPr lang="de-DE" sz="9600" dirty="0">
                <a:solidFill>
                  <a:schemeClr val="accent2"/>
                </a:solidFill>
              </a:rPr>
              <a:t>1</a:t>
            </a:r>
            <a:r>
              <a:rPr lang="de-DE" sz="6000" spc="300" dirty="0">
                <a:solidFill>
                  <a:schemeClr val="accent2"/>
                </a:solidFill>
              </a:rPr>
              <a:t>MIO</a:t>
            </a:r>
            <a:endParaRPr lang="de-DE" sz="6000" dirty="0">
              <a:solidFill>
                <a:schemeClr val="accent2"/>
              </a:solidFill>
            </a:endParaRPr>
          </a:p>
        </p:txBody>
      </p:sp>
      <p:sp>
        <p:nvSpPr>
          <p:cNvPr id="29" name="Oval 28">
            <a:extLst>
              <a:ext uri="{FF2B5EF4-FFF2-40B4-BE49-F238E27FC236}">
                <a16:creationId xmlns:a16="http://schemas.microsoft.com/office/drawing/2014/main" id="{97DFAD4B-E7A8-EE4A-951E-272CA540D81E}"/>
              </a:ext>
            </a:extLst>
          </p:cNvPr>
          <p:cNvSpPr/>
          <p:nvPr/>
        </p:nvSpPr>
        <p:spPr>
          <a:xfrm>
            <a:off x="975641" y="4217506"/>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6000" dirty="0">
                <a:solidFill>
                  <a:srgbClr val="15934C"/>
                </a:solidFill>
              </a:rPr>
              <a:t>66</a:t>
            </a:r>
            <a:r>
              <a:rPr lang="de-DE" sz="3200" spc="300" dirty="0">
                <a:solidFill>
                  <a:srgbClr val="15934C"/>
                </a:solidFill>
              </a:rPr>
              <a:t>%</a:t>
            </a:r>
          </a:p>
        </p:txBody>
      </p:sp>
      <p:sp>
        <p:nvSpPr>
          <p:cNvPr id="30" name="Oval 29">
            <a:extLst>
              <a:ext uri="{FF2B5EF4-FFF2-40B4-BE49-F238E27FC236}">
                <a16:creationId xmlns:a16="http://schemas.microsoft.com/office/drawing/2014/main" id="{F86CE210-0F6A-AD43-A4A8-E528A650BCAC}"/>
              </a:ext>
            </a:extLst>
          </p:cNvPr>
          <p:cNvSpPr/>
          <p:nvPr/>
        </p:nvSpPr>
        <p:spPr>
          <a:xfrm>
            <a:off x="8018195" y="1319243"/>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3200" dirty="0">
                <a:solidFill>
                  <a:srgbClr val="15934C"/>
                </a:solidFill>
              </a:rPr>
              <a:t>∼</a:t>
            </a:r>
            <a:r>
              <a:rPr lang="de-DE" sz="6000" dirty="0">
                <a:solidFill>
                  <a:srgbClr val="15934C"/>
                </a:solidFill>
              </a:rPr>
              <a:t>1</a:t>
            </a:r>
            <a:r>
              <a:rPr lang="de-DE" sz="3200" spc="300" dirty="0">
                <a:solidFill>
                  <a:srgbClr val="15934C"/>
                </a:solidFill>
              </a:rPr>
              <a:t>MIO</a:t>
            </a:r>
          </a:p>
        </p:txBody>
      </p:sp>
    </p:spTree>
    <p:extLst>
      <p:ext uri="{BB962C8B-B14F-4D97-AF65-F5344CB8AC3E}">
        <p14:creationId xmlns:p14="http://schemas.microsoft.com/office/powerpoint/2010/main" val="27540394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DD04F74A-A93E-4D0F-8934-B9A3F5C5DB7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6" name="Titel 5">
            <a:extLst>
              <a:ext uri="{FF2B5EF4-FFF2-40B4-BE49-F238E27FC236}">
                <a16:creationId xmlns:a16="http://schemas.microsoft.com/office/drawing/2014/main" id="{B6F3E751-F63F-4761-AFB2-F9C64661552D}"/>
              </a:ext>
            </a:extLst>
          </p:cNvPr>
          <p:cNvSpPr>
            <a:spLocks noGrp="1"/>
          </p:cNvSpPr>
          <p:nvPr>
            <p:ph type="title"/>
          </p:nvPr>
        </p:nvSpPr>
        <p:spPr>
          <a:xfrm>
            <a:off x="630393" y="636438"/>
            <a:ext cx="11144782" cy="555088"/>
          </a:xfrm>
        </p:spPr>
        <p:txBody>
          <a:bodyPr/>
          <a:lstStyle/>
          <a:p>
            <a:r>
              <a:rPr lang="de-CH" dirty="0"/>
              <a:t>Jahresvergleich Heizsysteme Einfamilienhaus</a:t>
            </a:r>
          </a:p>
        </p:txBody>
      </p:sp>
      <p:sp>
        <p:nvSpPr>
          <p:cNvPr id="9" name="Textfeld 8">
            <a:extLst>
              <a:ext uri="{FF2B5EF4-FFF2-40B4-BE49-F238E27FC236}">
                <a16:creationId xmlns:a16="http://schemas.microsoft.com/office/drawing/2014/main" id="{989CB562-C52D-6546-BE56-013EB872E079}"/>
              </a:ext>
            </a:extLst>
          </p:cNvPr>
          <p:cNvSpPr txBox="1"/>
          <p:nvPr/>
        </p:nvSpPr>
        <p:spPr>
          <a:xfrm>
            <a:off x="1374895" y="5975341"/>
            <a:ext cx="9257599" cy="246221"/>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a:t>Heizkostenrechner und weitere Informationen auf </a:t>
            </a:r>
            <a:r>
              <a:rPr lang="de-DE" sz="1600" u="sng" dirty="0" err="1"/>
              <a:t>erneuerbarheizen.ch</a:t>
            </a:r>
            <a:endParaRPr lang="de-DE" sz="1600" u="sng" dirty="0"/>
          </a:p>
        </p:txBody>
      </p:sp>
      <p:pic>
        <p:nvPicPr>
          <p:cNvPr id="10" name="Grafik 9">
            <a:extLst>
              <a:ext uri="{FF2B5EF4-FFF2-40B4-BE49-F238E27FC236}">
                <a16:creationId xmlns:a16="http://schemas.microsoft.com/office/drawing/2014/main" id="{317EB65F-1C78-1B44-8073-7BDC06CF6705}"/>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50367" y="5727912"/>
            <a:ext cx="733007" cy="733007"/>
          </a:xfrm>
          <a:prstGeom prst="rect">
            <a:avLst/>
          </a:prstGeom>
        </p:spPr>
      </p:pic>
      <p:sp>
        <p:nvSpPr>
          <p:cNvPr id="11" name="Textfeld 10">
            <a:extLst>
              <a:ext uri="{FF2B5EF4-FFF2-40B4-BE49-F238E27FC236}">
                <a16:creationId xmlns:a16="http://schemas.microsoft.com/office/drawing/2014/main" id="{940B9443-6B20-A343-85EF-671C5DB41CC5}"/>
              </a:ext>
            </a:extLst>
          </p:cNvPr>
          <p:cNvSpPr txBox="1"/>
          <p:nvPr/>
        </p:nvSpPr>
        <p:spPr>
          <a:xfrm>
            <a:off x="8616280" y="1283843"/>
            <a:ext cx="1278558" cy="738664"/>
          </a:xfrm>
          <a:prstGeom prst="rect">
            <a:avLst/>
          </a:prstGeom>
          <a:noFill/>
        </p:spPr>
        <p:txBody>
          <a:bodyPr wrap="square" lIns="0" tIns="0" rIns="0" bIns="0" rtlCol="0">
            <a:spAutoFit/>
          </a:bodyPr>
          <a:lstStyle/>
          <a:p>
            <a:r>
              <a:rPr lang="de-CH" sz="1600" dirty="0"/>
              <a:t>Beispiel mit 3000 Litern Ölverbrauch</a:t>
            </a:r>
          </a:p>
        </p:txBody>
      </p:sp>
      <p:cxnSp>
        <p:nvCxnSpPr>
          <p:cNvPr id="12" name="Gerade Verbindung 11">
            <a:extLst>
              <a:ext uri="{FF2B5EF4-FFF2-40B4-BE49-F238E27FC236}">
                <a16:creationId xmlns:a16="http://schemas.microsoft.com/office/drawing/2014/main" id="{182AF7CC-D60D-6444-9BF9-CF233E693B7E}"/>
              </a:ext>
            </a:extLst>
          </p:cNvPr>
          <p:cNvCxnSpPr>
            <a:cxnSpLocks/>
          </p:cNvCxnSpPr>
          <p:nvPr/>
        </p:nvCxnSpPr>
        <p:spPr>
          <a:xfrm flipV="1">
            <a:off x="8526686" y="1314473"/>
            <a:ext cx="0" cy="70803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4" name="Grafik 3">
            <a:extLst>
              <a:ext uri="{FF2B5EF4-FFF2-40B4-BE49-F238E27FC236}">
                <a16:creationId xmlns:a16="http://schemas.microsoft.com/office/drawing/2014/main" id="{E189AB76-D343-4E24-A949-1D3ACF022CED}"/>
              </a:ext>
            </a:extLst>
          </p:cNvPr>
          <p:cNvPicPr>
            <a:picLocks noChangeAspect="1"/>
          </p:cNvPicPr>
          <p:nvPr/>
        </p:nvPicPr>
        <p:blipFill>
          <a:blip r:embed="rId5"/>
          <a:stretch>
            <a:fillRect/>
          </a:stretch>
        </p:blipFill>
        <p:spPr>
          <a:xfrm>
            <a:off x="1371199" y="1283843"/>
            <a:ext cx="6905755" cy="4567783"/>
          </a:xfrm>
          <a:prstGeom prst="rect">
            <a:avLst/>
          </a:prstGeom>
        </p:spPr>
      </p:pic>
    </p:spTree>
    <p:extLst>
      <p:ext uri="{BB962C8B-B14F-4D97-AF65-F5344CB8AC3E}">
        <p14:creationId xmlns:p14="http://schemas.microsoft.com/office/powerpoint/2010/main" val="11214640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1145127" cy="585866"/>
          </a:xfrm>
        </p:spPr>
        <p:txBody>
          <a:bodyPr/>
          <a:lstStyle/>
          <a:p>
            <a:r>
              <a:rPr lang="de-CH" dirty="0"/>
              <a:t>Fazit</a:t>
            </a:r>
          </a:p>
        </p:txBody>
      </p:sp>
      <p:sp>
        <p:nvSpPr>
          <p:cNvPr id="3" name="Untertitel 2"/>
          <p:cNvSpPr>
            <a:spLocks noGrp="1"/>
          </p:cNvSpPr>
          <p:nvPr>
            <p:ph sz="half" idx="1"/>
          </p:nvPr>
        </p:nvSpPr>
        <p:spPr>
          <a:xfrm>
            <a:off x="627054" y="2996952"/>
            <a:ext cx="6117018" cy="2792365"/>
          </a:xfrm>
        </p:spPr>
        <p:txBody>
          <a:bodyPr>
            <a:noAutofit/>
          </a:bodyPr>
          <a:lstStyle/>
          <a:p>
            <a:pPr algn="l"/>
            <a:r>
              <a:rPr lang="de-CH" sz="2400" dirty="0"/>
              <a:t>Erneuerbar heizen ist wirtschaftlich und ökologisch vorteilhafter als fossile Heizsysteme und Elektrodirektheizungen – </a:t>
            </a:r>
          </a:p>
          <a:p>
            <a:pPr algn="l"/>
            <a:r>
              <a:rPr lang="de-CH" sz="2400" dirty="0"/>
              <a:t>und das vom ersten Tag an!</a:t>
            </a:r>
          </a:p>
        </p:txBody>
      </p:sp>
      <p:sp>
        <p:nvSpPr>
          <p:cNvPr id="6" name="Foliennummernplatzhalt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13" name="Bildplatzhalter 12">
            <a:extLst>
              <a:ext uri="{FF2B5EF4-FFF2-40B4-BE49-F238E27FC236}">
                <a16:creationId xmlns:a16="http://schemas.microsoft.com/office/drawing/2014/main" id="{78EF2645-2236-3648-88D9-166771D928F1}"/>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p:blipFill>
        <p:spPr>
          <a:xfrm>
            <a:off x="7067734" y="4366"/>
            <a:ext cx="5124266" cy="6849267"/>
          </a:xfrm>
        </p:spPr>
      </p:pic>
    </p:spTree>
    <p:extLst>
      <p:ext uri="{BB962C8B-B14F-4D97-AF65-F5344CB8AC3E}">
        <p14:creationId xmlns:p14="http://schemas.microsoft.com/office/powerpoint/2010/main" val="28743980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8494B3F8-DE18-BD43-9532-3CF6E49E7638}"/>
              </a:ext>
            </a:extLst>
          </p:cNvPr>
          <p:cNvSpPr>
            <a:spLocks noGrp="1"/>
          </p:cNvSpPr>
          <p:nvPr>
            <p:ph idx="1"/>
          </p:nvPr>
        </p:nvSpPr>
        <p:spPr/>
        <p:txBody>
          <a:bodyPr vert="horz" lIns="0" tIns="0" rIns="0" bIns="0" rtlCol="0" anchor="t">
            <a:noAutofit/>
          </a:bodyPr>
          <a:lstStyle/>
          <a:p>
            <a:pPr marL="314325" indent="-307975">
              <a:tabLst>
                <a:tab pos="307975" algn="l"/>
              </a:tabLst>
            </a:pPr>
            <a:r>
              <a:rPr lang="de-CH" dirty="0">
                <a:solidFill>
                  <a:schemeClr val="accent2"/>
                </a:solidFill>
              </a:rPr>
              <a:t>1	Planen Sie voraus!</a:t>
            </a:r>
            <a:endParaRPr lang="de-CH" dirty="0">
              <a:solidFill>
                <a:schemeClr val="accent2"/>
              </a:solidFill>
              <a:cs typeface="Arial"/>
            </a:endParaRPr>
          </a:p>
          <a:p>
            <a:pPr marL="314325">
              <a:spcAft>
                <a:spcPts val="600"/>
              </a:spcAft>
              <a:tabLst>
                <a:tab pos="307975" algn="l"/>
              </a:tabLst>
            </a:pPr>
            <a:r>
              <a:rPr lang="de-CH" dirty="0"/>
              <a:t>Wenn Ihre bestehende Heizung 10-jährig oder älter ist, sollten Sie jetzt über einen Ersatz nachdenken. </a:t>
            </a:r>
          </a:p>
          <a:p>
            <a:pPr marL="314325" indent="-307975">
              <a:tabLst>
                <a:tab pos="307975" algn="l"/>
              </a:tabLst>
            </a:pPr>
            <a:r>
              <a:rPr lang="de-CH" dirty="0">
                <a:solidFill>
                  <a:schemeClr val="accent2"/>
                </a:solidFill>
              </a:rPr>
              <a:t>2	Impulsberater/in beiziehen</a:t>
            </a:r>
          </a:p>
          <a:p>
            <a:pPr marL="314325">
              <a:spcAft>
                <a:spcPts val="600"/>
              </a:spcAft>
              <a:tabLst>
                <a:tab pos="307975" algn="l"/>
              </a:tabLst>
            </a:pPr>
            <a:r>
              <a:rPr lang="de-CH" dirty="0"/>
              <a:t>Lassen Sie sich von Ihrer Impulsberaterin oder Ihrem Impulsberater aufzeigen, welche erneuerbaren Heizsysteme bei Ihrem Gebäude in Frage kommen und was diese kosten.</a:t>
            </a:r>
          </a:p>
          <a:p>
            <a:pPr marL="314325" indent="-307975">
              <a:tabLst>
                <a:tab pos="307975" algn="l"/>
              </a:tabLst>
            </a:pPr>
            <a:r>
              <a:rPr lang="de-CH" dirty="0">
                <a:solidFill>
                  <a:schemeClr val="accent2"/>
                </a:solidFill>
              </a:rPr>
              <a:t>3	Rechnen Sie richtig!</a:t>
            </a:r>
          </a:p>
          <a:p>
            <a:pPr marL="314325">
              <a:spcAft>
                <a:spcPts val="600"/>
              </a:spcAft>
              <a:tabLst>
                <a:tab pos="307975" algn="l"/>
              </a:tabLst>
            </a:pPr>
            <a:r>
              <a:rPr lang="de-CH" dirty="0"/>
              <a:t>Berücksichtigen Sie nicht nur die einmaligen Investitionskosten, sondern auch die voraussichtlichen Betriebskosten über die ganze Lebensdauer von durchschnittlich 20 Jahren und die Förderbeiträge. Berücksichtigen Sie zusätzlich auch mögliche Steuerabzüge.</a:t>
            </a:r>
            <a:endParaRPr lang="de-DE" dirty="0"/>
          </a:p>
        </p:txBody>
      </p:sp>
      <p:sp>
        <p:nvSpPr>
          <p:cNvPr id="3" name="Foliennummernplatzhalter 2">
            <a:extLst>
              <a:ext uri="{FF2B5EF4-FFF2-40B4-BE49-F238E27FC236}">
                <a16:creationId xmlns:a16="http://schemas.microsoft.com/office/drawing/2014/main" id="{680DAF42-8376-E743-A076-1A1AE8904D5C}"/>
              </a:ext>
            </a:extLst>
          </p:cNvPr>
          <p:cNvSpPr>
            <a:spLocks noGrp="1"/>
          </p:cNvSpPr>
          <p:nvPr>
            <p:ph type="sldNum" sz="quarter" idx="12"/>
          </p:nvPr>
        </p:nvSpPr>
        <p:spPr/>
        <p:txBody>
          <a:bodyPr/>
          <a:lstStyle/>
          <a:p>
            <a:fld id="{442AD375-037F-43D0-B059-5172DA06796A}" type="slidenum">
              <a:rPr lang="de-CH" smtClean="0"/>
              <a:pPr/>
              <a:t>42</a:t>
            </a:fld>
            <a:endParaRPr lang="de-CH" dirty="0"/>
          </a:p>
        </p:txBody>
      </p:sp>
      <p:sp>
        <p:nvSpPr>
          <p:cNvPr id="5" name="Titel 4">
            <a:extLst>
              <a:ext uri="{FF2B5EF4-FFF2-40B4-BE49-F238E27FC236}">
                <a16:creationId xmlns:a16="http://schemas.microsoft.com/office/drawing/2014/main" id="{7B34BB3C-21FD-DC4E-94DE-B170CD1526B7}"/>
              </a:ext>
            </a:extLst>
          </p:cNvPr>
          <p:cNvSpPr>
            <a:spLocks noGrp="1"/>
          </p:cNvSpPr>
          <p:nvPr>
            <p:ph type="title"/>
          </p:nvPr>
        </p:nvSpPr>
        <p:spPr>
          <a:xfrm>
            <a:off x="630393" y="636438"/>
            <a:ext cx="8343160" cy="585866"/>
          </a:xfrm>
        </p:spPr>
        <p:txBody>
          <a:bodyPr/>
          <a:lstStyle/>
          <a:p>
            <a:r>
              <a:rPr lang="de-CH" dirty="0"/>
              <a:t>Die 7 Schritte beim Heizungsersatz</a:t>
            </a:r>
            <a:endParaRPr lang="de-DE" dirty="0"/>
          </a:p>
        </p:txBody>
      </p:sp>
    </p:spTree>
    <p:extLst>
      <p:ext uri="{BB962C8B-B14F-4D97-AF65-F5344CB8AC3E}">
        <p14:creationId xmlns:p14="http://schemas.microsoft.com/office/powerpoint/2010/main" val="17352357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8494B3F8-DE18-BD43-9532-3CF6E49E7638}"/>
              </a:ext>
            </a:extLst>
          </p:cNvPr>
          <p:cNvSpPr>
            <a:spLocks noGrp="1"/>
          </p:cNvSpPr>
          <p:nvPr>
            <p:ph idx="1"/>
          </p:nvPr>
        </p:nvSpPr>
        <p:spPr/>
        <p:txBody>
          <a:bodyPr vert="horz" lIns="0" tIns="0" rIns="0" bIns="0" rtlCol="0" anchor="t">
            <a:noAutofit/>
          </a:bodyPr>
          <a:lstStyle/>
          <a:p>
            <a:pPr marL="314325" indent="-307975">
              <a:tabLst>
                <a:tab pos="307975" algn="l"/>
              </a:tabLst>
            </a:pPr>
            <a:r>
              <a:rPr lang="de-CH" dirty="0">
                <a:solidFill>
                  <a:schemeClr val="accent2"/>
                </a:solidFill>
              </a:rPr>
              <a:t>4	Offerten einholen und vergleichen</a:t>
            </a:r>
          </a:p>
          <a:p>
            <a:pPr marL="314325" indent="-307975">
              <a:spcAft>
                <a:spcPts val="600"/>
              </a:spcAft>
              <a:tabLst>
                <a:tab pos="307975" algn="l"/>
              </a:tabLst>
            </a:pPr>
            <a:r>
              <a:rPr lang="de-CH" dirty="0"/>
              <a:t>	Holen Sie für dieses Heizsystem zwei bis drei Offerten von verschiedenen Heizungsinstallateuren ein.</a:t>
            </a:r>
          </a:p>
          <a:p>
            <a:pPr marL="314325" indent="-307975">
              <a:tabLst>
                <a:tab pos="307975" algn="l"/>
              </a:tabLst>
            </a:pPr>
            <a:r>
              <a:rPr lang="de-CH" dirty="0">
                <a:solidFill>
                  <a:schemeClr val="accent2"/>
                </a:solidFill>
              </a:rPr>
              <a:t>5	Behörden informieren</a:t>
            </a:r>
          </a:p>
          <a:p>
            <a:pPr marL="314325" indent="-307975">
              <a:spcAft>
                <a:spcPts val="600"/>
              </a:spcAft>
              <a:tabLst>
                <a:tab pos="307975" algn="l"/>
              </a:tabLst>
            </a:pPr>
            <a:r>
              <a:rPr lang="de-CH" dirty="0"/>
              <a:t>	Beim Ersatz Ihrer Heizung ist in vielen Fällen (je nach Technologie und Standort) eine Baubewilligung Ihrer Gemeinde notwendig.</a:t>
            </a:r>
          </a:p>
          <a:p>
            <a:pPr marL="314325" indent="-307975">
              <a:tabLst>
                <a:tab pos="307975" algn="l"/>
              </a:tabLst>
            </a:pPr>
            <a:r>
              <a:rPr lang="de-CH" dirty="0">
                <a:solidFill>
                  <a:schemeClr val="accent2"/>
                </a:solidFill>
              </a:rPr>
              <a:t>6	Fördergelder beantragen</a:t>
            </a:r>
          </a:p>
          <a:p>
            <a:pPr marL="314325">
              <a:tabLst>
                <a:tab pos="307975" algn="l"/>
              </a:tabLst>
            </a:pPr>
            <a:r>
              <a:rPr lang="de-CH" dirty="0"/>
              <a:t>Beantragen Sie Förderbeiträge jetzt – also noch vor Baubeginn – und lassen Sie diese bestätigen!</a:t>
            </a:r>
          </a:p>
        </p:txBody>
      </p:sp>
      <p:sp>
        <p:nvSpPr>
          <p:cNvPr id="3" name="Foliennummernplatzhalter 2">
            <a:extLst>
              <a:ext uri="{FF2B5EF4-FFF2-40B4-BE49-F238E27FC236}">
                <a16:creationId xmlns:a16="http://schemas.microsoft.com/office/drawing/2014/main" id="{680DAF42-8376-E743-A076-1A1AE8904D5C}"/>
              </a:ext>
            </a:extLst>
          </p:cNvPr>
          <p:cNvSpPr>
            <a:spLocks noGrp="1"/>
          </p:cNvSpPr>
          <p:nvPr>
            <p:ph type="sldNum" sz="quarter" idx="12"/>
          </p:nvPr>
        </p:nvSpPr>
        <p:spPr/>
        <p:txBody>
          <a:bodyPr/>
          <a:lstStyle/>
          <a:p>
            <a:fld id="{442AD375-037F-43D0-B059-5172DA06796A}" type="slidenum">
              <a:rPr lang="de-CH" smtClean="0"/>
              <a:pPr/>
              <a:t>43</a:t>
            </a:fld>
            <a:endParaRPr lang="de-CH" dirty="0"/>
          </a:p>
        </p:txBody>
      </p:sp>
      <p:sp>
        <p:nvSpPr>
          <p:cNvPr id="5" name="Titel 4">
            <a:extLst>
              <a:ext uri="{FF2B5EF4-FFF2-40B4-BE49-F238E27FC236}">
                <a16:creationId xmlns:a16="http://schemas.microsoft.com/office/drawing/2014/main" id="{7B34BB3C-21FD-DC4E-94DE-B170CD1526B7}"/>
              </a:ext>
            </a:extLst>
          </p:cNvPr>
          <p:cNvSpPr>
            <a:spLocks noGrp="1"/>
          </p:cNvSpPr>
          <p:nvPr>
            <p:ph type="title"/>
          </p:nvPr>
        </p:nvSpPr>
        <p:spPr/>
        <p:txBody>
          <a:bodyPr/>
          <a:lstStyle/>
          <a:p>
            <a:r>
              <a:rPr lang="de-CH" dirty="0"/>
              <a:t>Die 7 Schritte beim Heizungsersatz</a:t>
            </a:r>
            <a:endParaRPr lang="de-DE" dirty="0"/>
          </a:p>
        </p:txBody>
      </p:sp>
    </p:spTree>
    <p:extLst>
      <p:ext uri="{BB962C8B-B14F-4D97-AF65-F5344CB8AC3E}">
        <p14:creationId xmlns:p14="http://schemas.microsoft.com/office/powerpoint/2010/main" val="230763222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8494B3F8-DE18-BD43-9532-3CF6E49E7638}"/>
              </a:ext>
            </a:extLst>
          </p:cNvPr>
          <p:cNvSpPr>
            <a:spLocks noGrp="1"/>
          </p:cNvSpPr>
          <p:nvPr>
            <p:ph idx="1"/>
          </p:nvPr>
        </p:nvSpPr>
        <p:spPr/>
        <p:txBody>
          <a:bodyPr/>
          <a:lstStyle/>
          <a:p>
            <a:pPr marL="314325" indent="-307975">
              <a:tabLst>
                <a:tab pos="307975" algn="l"/>
              </a:tabLst>
            </a:pPr>
            <a:r>
              <a:rPr lang="de-CH" dirty="0">
                <a:solidFill>
                  <a:schemeClr val="accent2"/>
                </a:solidFill>
              </a:rPr>
              <a:t>7	Heizung ersetzen</a:t>
            </a:r>
            <a:endParaRPr lang="de-CH" dirty="0">
              <a:solidFill>
                <a:schemeClr val="accent2"/>
              </a:solidFill>
              <a:sym typeface="Wingdings" panose="05000000000000000000" pitchFamily="2" charset="2"/>
            </a:endParaRPr>
          </a:p>
          <a:p>
            <a:pPr marL="581025" indent="-266700">
              <a:spcAft>
                <a:spcPts val="600"/>
              </a:spcAft>
              <a:buClr>
                <a:srgbClr val="15934C"/>
              </a:buClr>
              <a:buFont typeface="Arial" panose="020B0604020202020204" pitchFamily="34" charset="0"/>
              <a:buChar char="•"/>
              <a:tabLst>
                <a:tab pos="307975" algn="l"/>
              </a:tabLst>
            </a:pPr>
            <a:r>
              <a:rPr lang="de-CH" dirty="0"/>
              <a:t>Nach dem Ausarbeiten der Werkverträge mit den Handwerkern kann der Umbau losgehen.</a:t>
            </a:r>
          </a:p>
          <a:p>
            <a:pPr marL="581025" indent="-266700">
              <a:spcAft>
                <a:spcPts val="600"/>
              </a:spcAft>
              <a:buClr>
                <a:srgbClr val="15934C"/>
              </a:buClr>
              <a:buFont typeface="Arial" panose="020B0604020202020204" pitchFamily="34" charset="0"/>
              <a:buChar char="•"/>
              <a:tabLst>
                <a:tab pos="307975" algn="l"/>
              </a:tabLst>
            </a:pPr>
            <a:r>
              <a:rPr lang="de-CH" dirty="0"/>
              <a:t>In der Regel sind die Arbeiten je nach Umfang innerhalb weniger Wochen abgeschlossen. Während dem Umbau kann eine Hilfsheizung Wärme und Warmwasser liefern. </a:t>
            </a:r>
          </a:p>
          <a:p>
            <a:pPr marL="581025" indent="-266700">
              <a:spcAft>
                <a:spcPts val="600"/>
              </a:spcAft>
              <a:buClr>
                <a:srgbClr val="15934C"/>
              </a:buClr>
              <a:buFont typeface="Arial" panose="020B0604020202020204" pitchFamily="34" charset="0"/>
              <a:buChar char="•"/>
              <a:tabLst>
                <a:tab pos="307975" algn="l"/>
              </a:tabLst>
            </a:pPr>
            <a:r>
              <a:rPr lang="de-CH" dirty="0"/>
              <a:t>Nach dem Umbau können Sie beim Kanton die Auszahlung der Förderbeiträge beantragen.</a:t>
            </a:r>
          </a:p>
          <a:p>
            <a:pPr marL="314325">
              <a:tabLst>
                <a:tab pos="307975" algn="l"/>
              </a:tabLst>
            </a:pPr>
            <a:endParaRPr lang="de-CH" dirty="0"/>
          </a:p>
          <a:p>
            <a:pPr marL="314325">
              <a:spcAft>
                <a:spcPts val="600"/>
              </a:spcAft>
              <a:tabLst>
                <a:tab pos="307975" algn="l"/>
              </a:tabLst>
            </a:pPr>
            <a:endParaRPr lang="de-CH" dirty="0"/>
          </a:p>
          <a:p>
            <a:endParaRPr lang="de-DE" dirty="0"/>
          </a:p>
          <a:p>
            <a:endParaRPr lang="de-DE" dirty="0"/>
          </a:p>
          <a:p>
            <a:endParaRPr lang="de-DE" dirty="0"/>
          </a:p>
        </p:txBody>
      </p:sp>
      <p:sp>
        <p:nvSpPr>
          <p:cNvPr id="3" name="Foliennummernplatzhalter 2">
            <a:extLst>
              <a:ext uri="{FF2B5EF4-FFF2-40B4-BE49-F238E27FC236}">
                <a16:creationId xmlns:a16="http://schemas.microsoft.com/office/drawing/2014/main" id="{680DAF42-8376-E743-A076-1A1AE8904D5C}"/>
              </a:ext>
            </a:extLst>
          </p:cNvPr>
          <p:cNvSpPr>
            <a:spLocks noGrp="1"/>
          </p:cNvSpPr>
          <p:nvPr>
            <p:ph type="sldNum" sz="quarter" idx="12"/>
          </p:nvPr>
        </p:nvSpPr>
        <p:spPr/>
        <p:txBody>
          <a:bodyPr/>
          <a:lstStyle/>
          <a:p>
            <a:fld id="{442AD375-037F-43D0-B059-5172DA06796A}" type="slidenum">
              <a:rPr lang="de-CH" smtClean="0"/>
              <a:pPr/>
              <a:t>44</a:t>
            </a:fld>
            <a:endParaRPr lang="de-CH" dirty="0"/>
          </a:p>
        </p:txBody>
      </p:sp>
      <p:sp>
        <p:nvSpPr>
          <p:cNvPr id="5" name="Titel 4">
            <a:extLst>
              <a:ext uri="{FF2B5EF4-FFF2-40B4-BE49-F238E27FC236}">
                <a16:creationId xmlns:a16="http://schemas.microsoft.com/office/drawing/2014/main" id="{7B34BB3C-21FD-DC4E-94DE-B170CD1526B7}"/>
              </a:ext>
            </a:extLst>
          </p:cNvPr>
          <p:cNvSpPr>
            <a:spLocks noGrp="1"/>
          </p:cNvSpPr>
          <p:nvPr>
            <p:ph type="title"/>
          </p:nvPr>
        </p:nvSpPr>
        <p:spPr/>
        <p:txBody>
          <a:bodyPr/>
          <a:lstStyle/>
          <a:p>
            <a:r>
              <a:rPr lang="de-CH" dirty="0"/>
              <a:t>Die 7 Schritte beim Heizungsersatz</a:t>
            </a:r>
            <a:endParaRPr lang="de-DE" dirty="0"/>
          </a:p>
        </p:txBody>
      </p:sp>
      <p:sp>
        <p:nvSpPr>
          <p:cNvPr id="7" name="Textfeld 6">
            <a:extLst>
              <a:ext uri="{FF2B5EF4-FFF2-40B4-BE49-F238E27FC236}">
                <a16:creationId xmlns:a16="http://schemas.microsoft.com/office/drawing/2014/main" id="{19BEC8E5-507D-2549-8CB9-CAE5C06D4897}"/>
              </a:ext>
            </a:extLst>
          </p:cNvPr>
          <p:cNvSpPr txBox="1"/>
          <p:nvPr/>
        </p:nvSpPr>
        <p:spPr>
          <a:xfrm>
            <a:off x="1374896" y="5848195"/>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err="1"/>
              <a:t>Erklärvideo</a:t>
            </a:r>
            <a:r>
              <a:rPr lang="de-DE" sz="1600" dirty="0"/>
              <a:t> und weitere Informationen auf </a:t>
            </a:r>
            <a:br>
              <a:rPr lang="de-DE" sz="1600" dirty="0"/>
            </a:br>
            <a:r>
              <a:rPr lang="de-DE" sz="1600" u="sng" dirty="0" err="1"/>
              <a:t>erneuerbarheizen.ch</a:t>
            </a:r>
            <a:endParaRPr lang="de-DE" sz="1600" u="sng" dirty="0"/>
          </a:p>
        </p:txBody>
      </p:sp>
      <p:pic>
        <p:nvPicPr>
          <p:cNvPr id="8" name="Grafik 7">
            <a:extLst>
              <a:ext uri="{FF2B5EF4-FFF2-40B4-BE49-F238E27FC236}">
                <a16:creationId xmlns:a16="http://schemas.microsoft.com/office/drawing/2014/main" id="{DD1A74C2-9BA6-1C49-87D7-A7E0B3DAE183}"/>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50367" y="5727912"/>
            <a:ext cx="733007" cy="733007"/>
          </a:xfrm>
          <a:prstGeom prst="rect">
            <a:avLst/>
          </a:prstGeom>
        </p:spPr>
      </p:pic>
    </p:spTree>
    <p:extLst>
      <p:ext uri="{BB962C8B-B14F-4D97-AF65-F5344CB8AC3E}">
        <p14:creationId xmlns:p14="http://schemas.microsoft.com/office/powerpoint/2010/main" val="2365547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30393" y="636438"/>
            <a:ext cx="4444230" cy="555088"/>
          </a:xfrm>
        </p:spPr>
        <p:txBody>
          <a:bodyPr/>
          <a:lstStyle/>
          <a:p>
            <a:r>
              <a:rPr lang="de-CH" dirty="0"/>
              <a:t>Zusammenfassung</a:t>
            </a:r>
          </a:p>
        </p:txBody>
      </p:sp>
      <p:sp>
        <p:nvSpPr>
          <p:cNvPr id="4" name="Foliennummernplatzhalter 3"/>
          <p:cNvSpPr>
            <a:spLocks noGrp="1"/>
          </p:cNvSpPr>
          <p:nvPr>
            <p:ph type="sldNum" sz="quarter" idx="429496729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5" name="Espace réservé du contenu 2">
            <a:extLst>
              <a:ext uri="{FF2B5EF4-FFF2-40B4-BE49-F238E27FC236}">
                <a16:creationId xmlns:a16="http://schemas.microsoft.com/office/drawing/2014/main" id="{C5DAFE54-8925-4345-AA8B-9CB89FCCBFBB}"/>
              </a:ext>
            </a:extLst>
          </p:cNvPr>
          <p:cNvSpPr txBox="1">
            <a:spLocks noGrp="1" noChangeArrowheads="1"/>
          </p:cNvSpPr>
          <p:nvPr>
            <p:ph idx="1"/>
          </p:nvPr>
        </p:nvSpPr>
        <p:spPr bwMode="auto">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lstStyle>
            <a:lvl1pPr>
              <a:spcBef>
                <a:spcPct val="20000"/>
              </a:spcBef>
              <a:buChar char="•"/>
              <a:defRPr sz="2400">
                <a:solidFill>
                  <a:schemeClr val="tx1"/>
                </a:solidFill>
                <a:latin typeface="Arial" panose="020B0604020202020204" pitchFamily="34" charset="0"/>
              </a:defRPr>
            </a:lvl1pPr>
            <a:lvl2pPr marL="742950" indent="-285750">
              <a:spcBef>
                <a:spcPct val="20000"/>
              </a:spcBef>
              <a:buClr>
                <a:schemeClr val="bg2"/>
              </a:buClr>
              <a:buChar char="•"/>
              <a:defRPr sz="2400">
                <a:solidFill>
                  <a:schemeClr val="tx1"/>
                </a:solidFill>
                <a:latin typeface="Arial" panose="020B0604020202020204" pitchFamily="34" charset="0"/>
              </a:defRPr>
            </a:lvl2pPr>
            <a:lvl3pPr marL="1143000" indent="-228600">
              <a:spcBef>
                <a:spcPct val="20000"/>
              </a:spcBef>
              <a:buClr>
                <a:srgbClr val="B2B2B2"/>
              </a:buClr>
              <a:buChar char="•"/>
              <a:defRPr sz="2400">
                <a:solidFill>
                  <a:schemeClr val="tx1"/>
                </a:solidFill>
                <a:latin typeface="Arial" panose="020B0604020202020204" pitchFamily="34" charset="0"/>
              </a:defRPr>
            </a:lvl3pPr>
            <a:lvl4pPr marL="1600200" indent="-228600">
              <a:spcBef>
                <a:spcPct val="20000"/>
              </a:spcBef>
              <a:buClr>
                <a:srgbClr val="C0C0C0"/>
              </a:buClr>
              <a:buChar char="•"/>
              <a:defRPr sz="2400">
                <a:solidFill>
                  <a:schemeClr val="tx1"/>
                </a:solidFill>
                <a:latin typeface="Arial" panose="020B0604020202020204" pitchFamily="34" charset="0"/>
              </a:defRPr>
            </a:lvl4pPr>
            <a:lvl5pPr marL="2057400" indent="-228600">
              <a:spcBef>
                <a:spcPct val="20000"/>
              </a:spcBef>
              <a:buClr>
                <a:srgbClr val="DDDDDD"/>
              </a:buClr>
              <a:buChar char="•"/>
              <a:defRPr sz="24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DDDDDD"/>
              </a:buClr>
              <a:buChar char="•"/>
              <a:defRPr sz="2400">
                <a:solidFill>
                  <a:schemeClr val="tx1"/>
                </a:solidFill>
                <a:latin typeface="Arial" panose="020B0604020202020204" pitchFamily="34" charset="0"/>
              </a:defRPr>
            </a:lvl9pPr>
          </a:lstStyle>
          <a:p>
            <a:pPr marL="6350" indent="-6350">
              <a:spcBef>
                <a:spcPts val="0"/>
              </a:spcBef>
              <a:spcAft>
                <a:spcPts val="1800"/>
              </a:spcAft>
              <a:buNone/>
              <a:tabLst>
                <a:tab pos="1104900" algn="l"/>
              </a:tabLst>
              <a:defRPr/>
            </a:pPr>
            <a:r>
              <a:rPr lang="de-CH" sz="2000" dirty="0">
                <a:latin typeface="+mn-lt"/>
              </a:rPr>
              <a:t>Ein Wechsel auf erneuerbare Energien hat viele Vorteile:</a:t>
            </a:r>
          </a:p>
          <a:p>
            <a:pPr marL="846138">
              <a:spcBef>
                <a:spcPts val="0"/>
              </a:spcBef>
              <a:spcAft>
                <a:spcPts val="1800"/>
              </a:spcAft>
              <a:buClr>
                <a:schemeClr val="accent1"/>
              </a:buClr>
              <a:buNone/>
              <a:defRPr/>
            </a:pPr>
            <a:r>
              <a:rPr lang="de-CH" sz="2000" dirty="0"/>
              <a:t>kein CO</a:t>
            </a:r>
            <a:r>
              <a:rPr lang="de-CH" sz="2000" baseline="-25000" dirty="0"/>
              <a:t>2</a:t>
            </a:r>
            <a:r>
              <a:rPr lang="de-CH" sz="2000" dirty="0"/>
              <a:t>-Ausstoss mehr: keine CO</a:t>
            </a:r>
            <a:r>
              <a:rPr lang="de-CH" sz="2000" baseline="-25000" dirty="0"/>
              <a:t>2</a:t>
            </a:r>
            <a:r>
              <a:rPr lang="de-CH" sz="2000" dirty="0"/>
              <a:t>-Abgabe → erheblich </a:t>
            </a:r>
            <a:r>
              <a:rPr lang="de-CH" sz="2000" b="1" dirty="0"/>
              <a:t>tiefere Energiekosten</a:t>
            </a:r>
          </a:p>
          <a:p>
            <a:pPr marL="846138">
              <a:spcBef>
                <a:spcPts val="0"/>
              </a:spcBef>
              <a:spcAft>
                <a:spcPts val="1800"/>
              </a:spcAft>
              <a:buClr>
                <a:schemeClr val="accent1"/>
              </a:buClr>
              <a:buNone/>
              <a:defRPr/>
            </a:pPr>
            <a:r>
              <a:rPr lang="de-CH" sz="2000" b="1" dirty="0"/>
              <a:t>ist bezahlbar</a:t>
            </a:r>
            <a:r>
              <a:rPr lang="de-CH" sz="2000" dirty="0"/>
              <a:t>: gezielte finanzielle Förderung durch Bund und Kantone </a:t>
            </a:r>
            <a:br>
              <a:rPr lang="de-CH" sz="2000" dirty="0"/>
            </a:br>
            <a:r>
              <a:rPr lang="de-CH" sz="2000" dirty="0"/>
              <a:t>(Gebäudeprogramm, Steuerabzüge…).</a:t>
            </a:r>
          </a:p>
          <a:p>
            <a:pPr marL="846138">
              <a:spcBef>
                <a:spcPts val="0"/>
              </a:spcBef>
              <a:spcAft>
                <a:spcPts val="1800"/>
              </a:spcAft>
              <a:buClr>
                <a:schemeClr val="accent1"/>
              </a:buClr>
              <a:buNone/>
              <a:defRPr/>
            </a:pPr>
            <a:r>
              <a:rPr lang="de-CH" sz="2000" b="1" dirty="0"/>
              <a:t>tiefere Jahres-, Energie- und Betriebskosten</a:t>
            </a:r>
            <a:br>
              <a:rPr lang="de-CH" sz="2000" b="1" dirty="0"/>
            </a:br>
            <a:r>
              <a:rPr lang="de-CH" sz="2000" dirty="0">
                <a:hlinkClick r:id="rId2"/>
              </a:rPr>
              <a:t>www.erneuerbarheizen.ch/heizkostenrechner</a:t>
            </a:r>
            <a:endParaRPr lang="de-CH" sz="2000" dirty="0"/>
          </a:p>
          <a:p>
            <a:pPr marL="846138">
              <a:spcBef>
                <a:spcPts val="0"/>
              </a:spcBef>
              <a:spcAft>
                <a:spcPts val="1800"/>
              </a:spcAft>
              <a:buClr>
                <a:schemeClr val="accent1"/>
              </a:buClr>
              <a:buNone/>
              <a:defRPr/>
            </a:pPr>
            <a:r>
              <a:rPr lang="de-CH" sz="2000" dirty="0"/>
              <a:t>Gebäude mit erneuerbarer Heizung gewinnen an </a:t>
            </a:r>
            <a:r>
              <a:rPr lang="de-CH" sz="2000" b="1" dirty="0"/>
              <a:t>Marktwert</a:t>
            </a:r>
            <a:r>
              <a:rPr lang="de-CH" sz="2000" dirty="0"/>
              <a:t> </a:t>
            </a:r>
            <a:br>
              <a:rPr lang="de-CH" sz="2000" dirty="0"/>
            </a:br>
            <a:r>
              <a:rPr lang="de-CH" sz="2000" dirty="0"/>
              <a:t>(Mietwert und Verkaufswert)</a:t>
            </a:r>
          </a:p>
        </p:txBody>
      </p:sp>
      <p:pic>
        <p:nvPicPr>
          <p:cNvPr id="12" name="Grafik 11">
            <a:extLst>
              <a:ext uri="{FF2B5EF4-FFF2-40B4-BE49-F238E27FC236}">
                <a16:creationId xmlns:a16="http://schemas.microsoft.com/office/drawing/2014/main" id="{3F65F99E-552E-3741-853D-19143E35D9EB}"/>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50367" y="2257048"/>
            <a:ext cx="733007" cy="733007"/>
          </a:xfrm>
          <a:prstGeom prst="rect">
            <a:avLst/>
          </a:prstGeom>
        </p:spPr>
      </p:pic>
      <p:pic>
        <p:nvPicPr>
          <p:cNvPr id="14" name="Grafik 13">
            <a:extLst>
              <a:ext uri="{FF2B5EF4-FFF2-40B4-BE49-F238E27FC236}">
                <a16:creationId xmlns:a16="http://schemas.microsoft.com/office/drawing/2014/main" id="{950F5892-717C-D344-A2F0-CE4E31BCA598}"/>
              </a:ext>
            </a:extLst>
          </p:cNvPr>
          <p:cNvPicPr>
            <a:picLocks noChangeAspect="1"/>
          </p:cNvPicPr>
          <p:nvPr/>
        </p:nvPicPr>
        <p:blipFill>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50367" y="3949888"/>
            <a:ext cx="733007" cy="733007"/>
          </a:xfrm>
          <a:prstGeom prst="rect">
            <a:avLst/>
          </a:prstGeom>
        </p:spPr>
      </p:pic>
      <p:pic>
        <p:nvPicPr>
          <p:cNvPr id="16" name="Grafik 15">
            <a:extLst>
              <a:ext uri="{FF2B5EF4-FFF2-40B4-BE49-F238E27FC236}">
                <a16:creationId xmlns:a16="http://schemas.microsoft.com/office/drawing/2014/main" id="{BFA01D80-A558-A84C-B8F0-5FBC5D0B59B8}"/>
              </a:ext>
            </a:extLst>
          </p:cNvPr>
          <p:cNvPicPr>
            <a:picLocks noChangeAspect="1"/>
          </p:cNvPicPr>
          <p:nvPr/>
        </p:nvPicPr>
        <p:blipFill>
          <a:blip r:embed="rId7" cstate="print">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50367" y="3086597"/>
            <a:ext cx="733007" cy="733007"/>
          </a:xfrm>
          <a:prstGeom prst="rect">
            <a:avLst/>
          </a:prstGeom>
        </p:spPr>
      </p:pic>
      <p:pic>
        <p:nvPicPr>
          <p:cNvPr id="18" name="Grafik 17">
            <a:extLst>
              <a:ext uri="{FF2B5EF4-FFF2-40B4-BE49-F238E27FC236}">
                <a16:creationId xmlns:a16="http://schemas.microsoft.com/office/drawing/2014/main" id="{C5162F60-29E2-0442-9505-CDD87947257B}"/>
              </a:ext>
            </a:extLst>
          </p:cNvPr>
          <p:cNvPicPr>
            <a:picLocks noChangeAspect="1"/>
          </p:cNvPicPr>
          <p:nvPr/>
        </p:nvPicPr>
        <p:blipFill>
          <a:blip r:embed="rId9" cstate="print">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650367" y="4694873"/>
            <a:ext cx="733007" cy="733007"/>
          </a:xfrm>
          <a:prstGeom prst="rect">
            <a:avLst/>
          </a:prstGeom>
        </p:spPr>
      </p:pic>
      <p:sp>
        <p:nvSpPr>
          <p:cNvPr id="11" name="Textfeld 10">
            <a:extLst>
              <a:ext uri="{FF2B5EF4-FFF2-40B4-BE49-F238E27FC236}">
                <a16:creationId xmlns:a16="http://schemas.microsoft.com/office/drawing/2014/main" id="{0F9A03B5-F204-6B4B-A31E-4044B6FB87BE}"/>
              </a:ext>
            </a:extLst>
          </p:cNvPr>
          <p:cNvSpPr txBox="1"/>
          <p:nvPr/>
        </p:nvSpPr>
        <p:spPr>
          <a:xfrm>
            <a:off x="1374896" y="5848195"/>
            <a:ext cx="7961464"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a:t>Weitere positive Effekte auf </a:t>
            </a:r>
            <a:br>
              <a:rPr lang="de-DE" sz="1600" dirty="0"/>
            </a:br>
            <a:r>
              <a:rPr lang="de-DE" sz="1600" u="sng" dirty="0" err="1"/>
              <a:t>erneuerbarheizen.ch</a:t>
            </a:r>
            <a:endParaRPr lang="de-DE" sz="1600" u="sng" dirty="0"/>
          </a:p>
        </p:txBody>
      </p:sp>
      <p:pic>
        <p:nvPicPr>
          <p:cNvPr id="13" name="Grafik 12">
            <a:extLst>
              <a:ext uri="{FF2B5EF4-FFF2-40B4-BE49-F238E27FC236}">
                <a16:creationId xmlns:a16="http://schemas.microsoft.com/office/drawing/2014/main" id="{A4B527B4-F693-BD46-ABFB-C032889A7CCA}"/>
              </a:ext>
            </a:extLst>
          </p:cNvPr>
          <p:cNvPicPr>
            <a:picLocks noChangeAspect="1"/>
          </p:cNvPicPr>
          <p:nvPr/>
        </p:nvPicPr>
        <p:blipFill>
          <a:blip r:embed="rId11" cstate="print">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650367" y="5727912"/>
            <a:ext cx="733007" cy="733007"/>
          </a:xfrm>
          <a:prstGeom prst="rect">
            <a:avLst/>
          </a:prstGeom>
        </p:spPr>
      </p:pic>
    </p:spTree>
    <p:extLst>
      <p:ext uri="{BB962C8B-B14F-4D97-AF65-F5344CB8AC3E}">
        <p14:creationId xmlns:p14="http://schemas.microsoft.com/office/powerpoint/2010/main" val="32934257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platzhalter 7">
            <a:extLst>
              <a:ext uri="{FF2B5EF4-FFF2-40B4-BE49-F238E27FC236}">
                <a16:creationId xmlns:a16="http://schemas.microsoft.com/office/drawing/2014/main" id="{0D02B7C5-B525-0847-8658-ABC86151F0C2}"/>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p:blipFill>
        <p:spPr>
          <a:xfrm>
            <a:off x="0" y="0"/>
            <a:ext cx="12192000" cy="6858000"/>
          </a:xfrm>
        </p:spPr>
      </p:pic>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33188133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p:cNvPicPr>
            <a:picLocks noGrp="1" noChangeAspect="1"/>
          </p:cNvPicPr>
          <p:nvPr>
            <p:ph idx="1"/>
          </p:nvPr>
        </p:nvPicPr>
        <p:blipFill>
          <a:blip r:embed="rId2"/>
          <a:stretch>
            <a:fillRect/>
          </a:stretch>
        </p:blipFill>
        <p:spPr>
          <a:xfrm>
            <a:off x="6888088" y="1628800"/>
            <a:ext cx="4460074" cy="4452938"/>
          </a:xfrm>
          <a:prstGeom prst="rect">
            <a:avLst/>
          </a:prstGeom>
        </p:spPr>
      </p:pic>
      <p:sp>
        <p:nvSpPr>
          <p:cNvPr id="3" name="Foliennummernplatzhalter 2"/>
          <p:cNvSpPr>
            <a:spLocks noGrp="1"/>
          </p:cNvSpPr>
          <p:nvPr>
            <p:ph type="sldNum" sz="quarter" idx="12"/>
          </p:nvPr>
        </p:nvSpPr>
        <p:spPr/>
        <p:txBody>
          <a:bodyPr/>
          <a:lstStyle/>
          <a:p>
            <a:fld id="{442AD375-037F-43D0-B059-5172DA06796A}" type="slidenum">
              <a:rPr lang="de-CH" smtClean="0"/>
              <a:pPr/>
              <a:t>47</a:t>
            </a:fld>
            <a:endParaRPr lang="de-CH" dirty="0"/>
          </a:p>
        </p:txBody>
      </p:sp>
      <p:sp>
        <p:nvSpPr>
          <p:cNvPr id="4" name="Titel 3"/>
          <p:cNvSpPr>
            <a:spLocks noGrp="1"/>
          </p:cNvSpPr>
          <p:nvPr>
            <p:ph type="title"/>
          </p:nvPr>
        </p:nvSpPr>
        <p:spPr>
          <a:xfrm>
            <a:off x="630393" y="636438"/>
            <a:ext cx="6997749" cy="555088"/>
          </a:xfrm>
        </p:spPr>
        <p:txBody>
          <a:bodyPr/>
          <a:lstStyle/>
          <a:p>
            <a:r>
              <a:rPr lang="de-CH" dirty="0"/>
              <a:t>Kostenlose Impulsberatung </a:t>
            </a:r>
          </a:p>
        </p:txBody>
      </p:sp>
      <p:sp>
        <p:nvSpPr>
          <p:cNvPr id="6" name="Textfeld 5"/>
          <p:cNvSpPr txBox="1"/>
          <p:nvPr/>
        </p:nvSpPr>
        <p:spPr>
          <a:xfrm>
            <a:off x="623392" y="1844824"/>
            <a:ext cx="6113679" cy="3939540"/>
          </a:xfrm>
          <a:prstGeom prst="rect">
            <a:avLst/>
          </a:prstGeom>
          <a:noFill/>
        </p:spPr>
        <p:txBody>
          <a:bodyPr wrap="square" lIns="0" tIns="0" rIns="0" bIns="0" rtlCol="0">
            <a:spAutoFit/>
          </a:bodyPr>
          <a:lstStyle/>
          <a:p>
            <a:pPr marL="285750" indent="-285750">
              <a:buClr>
                <a:schemeClr val="accent2"/>
              </a:buClr>
              <a:buFont typeface="Arial" panose="020B0604020202020204" pitchFamily="34" charset="0"/>
              <a:buChar char="•"/>
            </a:pPr>
            <a:r>
              <a:rPr lang="de-CH" dirty="0"/>
              <a:t>Für eine Beratung zu einem Heizungsersatz stehen Ihnen die Impulsberaterinnen und Impulsberater von «erneuerbar heizen» vor Ort zur Verfügung. </a:t>
            </a:r>
            <a:br>
              <a:rPr lang="de-CH" dirty="0"/>
            </a:br>
            <a:r>
              <a:rPr lang="de-CH" b="1" dirty="0"/>
              <a:t>Nutzen Sie gleich jetzt die Chance zur Terminvereinbarung für ein Beratungsgespräch.</a:t>
            </a:r>
          </a:p>
          <a:p>
            <a:pPr marL="285750" indent="-285750">
              <a:buClr>
                <a:schemeClr val="accent2"/>
              </a:buClr>
              <a:buFont typeface="Arial" panose="020B0604020202020204" pitchFamily="34" charset="0"/>
              <a:buChar char="•"/>
            </a:pPr>
            <a:endParaRPr lang="de-CH" dirty="0"/>
          </a:p>
          <a:p>
            <a:pPr marL="285750" indent="-285750">
              <a:spcAft>
                <a:spcPts val="1200"/>
              </a:spcAft>
              <a:buClr>
                <a:schemeClr val="accent2"/>
              </a:buClr>
              <a:buFont typeface="Arial" panose="020B0604020202020204" pitchFamily="34" charset="0"/>
              <a:buChar char="•"/>
            </a:pPr>
            <a:r>
              <a:rPr lang="de-CH" dirty="0"/>
              <a:t>Oder vereinbaren Sie unter</a:t>
            </a:r>
          </a:p>
          <a:p>
            <a:pPr marL="268288">
              <a:spcAft>
                <a:spcPts val="1200"/>
              </a:spcAft>
              <a:buClr>
                <a:schemeClr val="accent2"/>
              </a:buClr>
            </a:pPr>
            <a:r>
              <a:rPr lang="de-CH" b="1" dirty="0">
                <a:hlinkClick r:id="rId3"/>
              </a:rPr>
              <a:t>www.erneuerbarheizen.ch/impulsberatung</a:t>
            </a:r>
            <a:r>
              <a:rPr lang="de-CH" b="1" dirty="0"/>
              <a:t> </a:t>
            </a:r>
          </a:p>
          <a:p>
            <a:pPr marL="268288">
              <a:spcAft>
                <a:spcPts val="1200"/>
              </a:spcAft>
              <a:buClr>
                <a:schemeClr val="accent2"/>
              </a:buClr>
            </a:pPr>
            <a:r>
              <a:rPr lang="de-CH" dirty="0"/>
              <a:t>einen Termin.</a:t>
            </a:r>
          </a:p>
          <a:p>
            <a:pPr marL="268288">
              <a:spcAft>
                <a:spcPts val="1200"/>
              </a:spcAft>
              <a:buClr>
                <a:schemeClr val="accent1"/>
              </a:buClr>
            </a:pPr>
            <a:endParaRPr lang="de-CH" dirty="0"/>
          </a:p>
          <a:p>
            <a:pPr marL="6350">
              <a:spcAft>
                <a:spcPts val="1200"/>
              </a:spcAft>
              <a:buClr>
                <a:schemeClr val="accent1"/>
              </a:buClr>
            </a:pPr>
            <a:r>
              <a:rPr lang="de-CH" b="1" dirty="0">
                <a:solidFill>
                  <a:schemeClr val="accent2"/>
                </a:solidFill>
              </a:rPr>
              <a:t>Wir freuen uns auf Sie und unterstützen Sie gerne beim Heizungsersatz!</a:t>
            </a:r>
          </a:p>
        </p:txBody>
      </p:sp>
    </p:spTree>
    <p:extLst>
      <p:ext uri="{BB962C8B-B14F-4D97-AF65-F5344CB8AC3E}">
        <p14:creationId xmlns:p14="http://schemas.microsoft.com/office/powerpoint/2010/main" val="418095022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11" name="Bildplatzhalter 10">
            <a:extLst>
              <a:ext uri="{FF2B5EF4-FFF2-40B4-BE49-F238E27FC236}">
                <a16:creationId xmlns:a16="http://schemas.microsoft.com/office/drawing/2014/main" id="{7C5FBF7F-5BF4-7B48-8792-3F5529195D39}"/>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p:blipFill>
        <p:spPr>
          <a:xfrm>
            <a:off x="0" y="0"/>
            <a:ext cx="12192000" cy="6858000"/>
          </a:xfrm>
        </p:spPr>
      </p:pic>
      <p:sp>
        <p:nvSpPr>
          <p:cNvPr id="12" name="Titel 2">
            <a:extLst>
              <a:ext uri="{FF2B5EF4-FFF2-40B4-BE49-F238E27FC236}">
                <a16:creationId xmlns:a16="http://schemas.microsoft.com/office/drawing/2014/main" id="{40DCE891-4FAC-6945-A8DF-955DEC5D2A97}"/>
              </a:ext>
            </a:extLst>
          </p:cNvPr>
          <p:cNvSpPr>
            <a:spLocks noGrp="1"/>
          </p:cNvSpPr>
          <p:nvPr>
            <p:ph type="title"/>
          </p:nvPr>
        </p:nvSpPr>
        <p:spPr>
          <a:xfrm>
            <a:off x="4007769" y="3140968"/>
            <a:ext cx="2798843" cy="555088"/>
          </a:xfrm>
        </p:spPr>
        <p:txBody>
          <a:bodyPr/>
          <a:lstStyle/>
          <a:p>
            <a:r>
              <a:rPr lang="de-DE" dirty="0"/>
              <a:t>Vielen dank</a:t>
            </a:r>
          </a:p>
        </p:txBody>
      </p:sp>
      <p:sp>
        <p:nvSpPr>
          <p:cNvPr id="13" name="Inhaltsplatzhalter 6">
            <a:extLst>
              <a:ext uri="{FF2B5EF4-FFF2-40B4-BE49-F238E27FC236}">
                <a16:creationId xmlns:a16="http://schemas.microsoft.com/office/drawing/2014/main" id="{11A44B12-3A70-EF4E-B227-BC7181E0AD65}"/>
              </a:ext>
            </a:extLst>
          </p:cNvPr>
          <p:cNvSpPr txBox="1">
            <a:spLocks/>
          </p:cNvSpPr>
          <p:nvPr/>
        </p:nvSpPr>
        <p:spPr>
          <a:xfrm>
            <a:off x="4007768" y="3861048"/>
            <a:ext cx="5757044" cy="720080"/>
          </a:xfrm>
          <a:prstGeom prst="rect">
            <a:avLst/>
          </a:prstGeom>
        </p:spPr>
        <p:txBody>
          <a:bodyPr vert="horz" lIns="0" tIns="0" rIns="0" bIns="0" rtlCol="0">
            <a:noAutofit/>
          </a:bodyPr>
          <a:lstStyle>
            <a:lvl1pPr marL="0" indent="0" algn="l" defTabSz="914400" rtl="0" eaLnBrk="1" latinLnBrk="0" hangingPunct="1">
              <a:lnSpc>
                <a:spcPct val="114000"/>
              </a:lnSpc>
              <a:spcBef>
                <a:spcPts val="0"/>
              </a:spcBef>
              <a:buFont typeface="Arial" panose="020B0604020202020204" pitchFamily="34" charset="0"/>
              <a:buNone/>
              <a:defRPr sz="2000" b="0" kern="1200">
                <a:solidFill>
                  <a:schemeClr val="tx1"/>
                </a:solidFill>
                <a:latin typeface="+mn-lt"/>
                <a:ea typeface="+mn-ea"/>
                <a:cs typeface="+mn-cs"/>
              </a:defRPr>
            </a:lvl1pPr>
            <a:lvl2pPr marL="18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2pPr>
            <a:lvl3pPr marL="360363"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3pPr>
            <a:lvl4pPr marL="540000"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4pPr>
            <a:lvl5pPr marL="719138" indent="-180000" algn="l" defTabSz="914400" rtl="0" eaLnBrk="1" latinLnBrk="0" hangingPunct="1">
              <a:lnSpc>
                <a:spcPct val="114000"/>
              </a:lnSpc>
              <a:spcBef>
                <a:spcPts val="0"/>
              </a:spcBef>
              <a:buFont typeface="Segoe UI Symbol" panose="020B0502040204020203" pitchFamily="34" charset="0"/>
              <a:buChar char="╺"/>
              <a:defRPr sz="20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CH" sz="2800" dirty="0">
                <a:solidFill>
                  <a:schemeClr val="bg1"/>
                </a:solidFill>
              </a:rPr>
              <a:t>für Ihre Unterstützung auf dem Weg zu einem CO</a:t>
            </a:r>
            <a:r>
              <a:rPr lang="de-CH" sz="2800" baseline="-25000" dirty="0">
                <a:solidFill>
                  <a:schemeClr val="bg1"/>
                </a:solidFill>
              </a:rPr>
              <a:t>2</a:t>
            </a:r>
            <a:r>
              <a:rPr lang="de-CH" sz="2800" dirty="0">
                <a:solidFill>
                  <a:schemeClr val="bg1"/>
                </a:solidFill>
              </a:rPr>
              <a:t>-freien Gebäudepark! </a:t>
            </a:r>
          </a:p>
        </p:txBody>
      </p:sp>
    </p:spTree>
    <p:extLst>
      <p:ext uri="{BB962C8B-B14F-4D97-AF65-F5344CB8AC3E}">
        <p14:creationId xmlns:p14="http://schemas.microsoft.com/office/powerpoint/2010/main" val="55686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429496729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5" name="Textfeld 5"/>
          <p:cNvSpPr txBox="1"/>
          <p:nvPr/>
        </p:nvSpPr>
        <p:spPr>
          <a:xfrm>
            <a:off x="8446597" y="2424251"/>
            <a:ext cx="2484710" cy="6155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sz="2000" i="0" u="none" strike="noStrike" kern="1200" cap="none" spc="0" normalizeH="0" baseline="0" noProof="0" dirty="0" err="1">
                <a:ln>
                  <a:noFill/>
                </a:ln>
                <a:solidFill>
                  <a:srgbClr val="3F4444"/>
                </a:solidFill>
                <a:effectLst/>
                <a:uLnTx/>
                <a:uFillTx/>
                <a:latin typeface="Arial"/>
                <a:ea typeface="+mn-ea"/>
                <a:cs typeface="+mn-cs"/>
              </a:rPr>
              <a:t>Häuser</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sind</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nicht</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oder</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kaum</a:t>
            </a:r>
            <a:r>
              <a:rPr kumimoji="0" lang="de-CH"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gedämmt</a:t>
            </a:r>
            <a:r>
              <a:rPr kumimoji="0" lang="de-CH" sz="2000" i="0" u="none" strike="noStrike" kern="1200" cap="none" spc="0" normalizeH="0" baseline="0" noProof="0" dirty="0">
                <a:ln>
                  <a:noFill/>
                </a:ln>
                <a:solidFill>
                  <a:srgbClr val="3F4444"/>
                </a:solidFill>
                <a:effectLst/>
                <a:uLnTx/>
                <a:uFillTx/>
                <a:latin typeface="Arial"/>
                <a:ea typeface="+mn-ea"/>
                <a:cs typeface="+mn-cs"/>
              </a:rPr>
              <a:t>.</a:t>
            </a:r>
            <a:endParaRPr kumimoji="0" sz="2000" i="0" u="none" strike="noStrike" kern="1200" cap="none" spc="0" normalizeH="0" baseline="0" noProof="0" dirty="0">
              <a:ln>
                <a:noFill/>
              </a:ln>
              <a:solidFill>
                <a:srgbClr val="3F4444"/>
              </a:solidFill>
              <a:effectLst/>
              <a:uLnTx/>
              <a:uFillTx/>
              <a:latin typeface="Arial"/>
              <a:ea typeface="+mn-ea"/>
              <a:cs typeface="+mn-cs"/>
            </a:endParaRPr>
          </a:p>
        </p:txBody>
      </p:sp>
      <p:sp>
        <p:nvSpPr>
          <p:cNvPr id="7" name="Textfeld 11"/>
          <p:cNvSpPr txBox="1"/>
          <p:nvPr/>
        </p:nvSpPr>
        <p:spPr>
          <a:xfrm>
            <a:off x="5367634" y="1272049"/>
            <a:ext cx="3189250"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CH"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9" name="Textfeld 15"/>
          <p:cNvSpPr txBox="1"/>
          <p:nvPr/>
        </p:nvSpPr>
        <p:spPr>
          <a:xfrm>
            <a:off x="2514306" y="1758593"/>
            <a:ext cx="3940943" cy="6155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2000" i="0" u="none" strike="noStrike" kern="1200" cap="none" spc="0" normalizeH="0" baseline="0" noProof="0" dirty="0">
                <a:ln>
                  <a:noFill/>
                </a:ln>
                <a:solidFill>
                  <a:srgbClr val="3F4444"/>
                </a:solidFill>
                <a:effectLst/>
                <a:uLnTx/>
                <a:uFillTx/>
                <a:latin typeface="Arial"/>
                <a:ea typeface="+mn-ea"/>
                <a:cs typeface="+mn-cs"/>
              </a:rPr>
              <a:t>des CO</a:t>
            </a:r>
            <a:r>
              <a:rPr kumimoji="0" sz="2000" i="0" u="none" strike="noStrike" kern="1200" cap="none" spc="0" normalizeH="0" baseline="-28799" noProof="0" dirty="0">
                <a:ln>
                  <a:noFill/>
                </a:ln>
                <a:solidFill>
                  <a:srgbClr val="3F4444"/>
                </a:solidFill>
                <a:effectLst/>
                <a:uLnTx/>
                <a:uFillTx/>
                <a:latin typeface="Arial"/>
                <a:ea typeface="+mn-ea"/>
                <a:cs typeface="+mn-cs"/>
              </a:rPr>
              <a:t>2</a:t>
            </a:r>
            <a:r>
              <a:rPr kumimoji="0" sz="2000" i="0" u="none" strike="noStrike" kern="1200" cap="none" spc="0" normalizeH="0" baseline="0" noProof="0" dirty="0">
                <a:ln>
                  <a:noFill/>
                </a:ln>
                <a:solidFill>
                  <a:srgbClr val="3F4444"/>
                </a:solidFill>
                <a:effectLst/>
                <a:uLnTx/>
                <a:uFillTx/>
                <a:latin typeface="Arial"/>
                <a:ea typeface="+mn-ea"/>
                <a:cs typeface="+mn-cs"/>
              </a:rPr>
              <a:t>-Ausstoss</a:t>
            </a:r>
            <a:r>
              <a:rPr kumimoji="0" lang="de-CH" sz="2000" i="0" u="none" strike="noStrike" kern="1200" cap="none" spc="0" normalizeH="0" baseline="0" noProof="0" dirty="0">
                <a:ln>
                  <a:noFill/>
                </a:ln>
                <a:solidFill>
                  <a:srgbClr val="3F4444"/>
                </a:solidFill>
                <a:effectLst/>
                <a:uLnTx/>
                <a:uFillTx/>
                <a:latin typeface="Arial"/>
                <a:ea typeface="+mn-ea"/>
                <a:cs typeface="+mn-cs"/>
              </a:rPr>
              <a:t>es der Schweiz</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lang="de-CH" sz="2000" i="0" u="none" strike="noStrike" kern="1200" cap="none" spc="0" normalizeH="0" baseline="0" noProof="0" dirty="0">
                <a:ln>
                  <a:noFill/>
                </a:ln>
                <a:solidFill>
                  <a:srgbClr val="3F4444"/>
                </a:solidFill>
                <a:effectLst/>
                <a:uLnTx/>
                <a:uFillTx/>
                <a:latin typeface="Arial"/>
                <a:ea typeface="+mn-ea"/>
                <a:cs typeface="+mn-cs"/>
              </a:rPr>
              <a:t>werden </a:t>
            </a:r>
            <a:r>
              <a:rPr kumimoji="0" sz="2000" i="0" u="none" strike="noStrike" kern="1200" cap="none" spc="0" normalizeH="0" baseline="0" noProof="0" dirty="0" err="1">
                <a:ln>
                  <a:noFill/>
                </a:ln>
                <a:solidFill>
                  <a:srgbClr val="3F4444"/>
                </a:solidFill>
                <a:effectLst/>
                <a:uLnTx/>
                <a:uFillTx/>
                <a:latin typeface="Arial"/>
                <a:ea typeface="+mn-ea"/>
                <a:cs typeface="+mn-cs"/>
              </a:rPr>
              <a:t>durch</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Gebäude</a:t>
            </a:r>
            <a:r>
              <a:rPr kumimoji="0" sz="2000" i="0" u="none" strike="noStrike" kern="1200" cap="none" spc="0" normalizeH="0" baseline="0" noProof="0" dirty="0">
                <a:ln>
                  <a:noFill/>
                </a:ln>
                <a:solidFill>
                  <a:srgbClr val="3F4444"/>
                </a:solidFill>
                <a:effectLst/>
                <a:uLnTx/>
                <a:uFillTx/>
                <a:latin typeface="Arial"/>
                <a:ea typeface="+mn-ea"/>
                <a:cs typeface="+mn-cs"/>
              </a:rPr>
              <a:t> </a:t>
            </a:r>
            <a:r>
              <a:rPr kumimoji="0" sz="2000" i="0" u="none" strike="noStrike" kern="1200" cap="none" spc="0" normalizeH="0" baseline="0" noProof="0" dirty="0" err="1">
                <a:ln>
                  <a:noFill/>
                </a:ln>
                <a:solidFill>
                  <a:srgbClr val="3F4444"/>
                </a:solidFill>
                <a:effectLst/>
                <a:uLnTx/>
                <a:uFillTx/>
                <a:latin typeface="Arial"/>
                <a:ea typeface="+mn-ea"/>
                <a:cs typeface="+mn-cs"/>
              </a:rPr>
              <a:t>verursacht</a:t>
            </a:r>
            <a:endParaRPr kumimoji="0" sz="2000" i="0" u="none" strike="noStrike" kern="1200" cap="none" spc="0" normalizeH="0" baseline="0" noProof="0" dirty="0">
              <a:ln>
                <a:noFill/>
              </a:ln>
              <a:solidFill>
                <a:srgbClr val="3F4444"/>
              </a:solidFill>
              <a:effectLst/>
              <a:uLnTx/>
              <a:uFillTx/>
              <a:latin typeface="Arial"/>
              <a:ea typeface="+mn-ea"/>
              <a:cs typeface="+mn-cs"/>
            </a:endParaRPr>
          </a:p>
        </p:txBody>
      </p:sp>
      <p:sp>
        <p:nvSpPr>
          <p:cNvPr id="16" name="Titel 15">
            <a:extLst>
              <a:ext uri="{FF2B5EF4-FFF2-40B4-BE49-F238E27FC236}">
                <a16:creationId xmlns:a16="http://schemas.microsoft.com/office/drawing/2014/main" id="{68431F11-80B1-FF4F-B63E-E86D2AE49BD0}"/>
              </a:ext>
            </a:extLst>
          </p:cNvPr>
          <p:cNvSpPr>
            <a:spLocks noGrp="1"/>
          </p:cNvSpPr>
          <p:nvPr>
            <p:ph type="title"/>
          </p:nvPr>
        </p:nvSpPr>
        <p:spPr>
          <a:xfrm>
            <a:off x="630393" y="636438"/>
            <a:ext cx="9282031" cy="555088"/>
          </a:xfrm>
          <a:blipFill>
            <a:blip r:embed="rId3" cstate="screen">
              <a:extLst>
                <a:ext uri="{28A0092B-C50C-407E-A947-70E740481C1C}">
                  <a14:useLocalDpi xmlns:a14="http://schemas.microsoft.com/office/drawing/2010/main"/>
                </a:ext>
              </a:extLst>
            </a:blip>
            <a:stretch>
              <a:fillRect/>
            </a:stretch>
          </a:blipFill>
        </p:spPr>
        <p:txBody>
          <a:bodyPr vert="horz" wrap="square" lIns="0" tIns="46800" rIns="0" bIns="0" rtlCol="0" anchor="t">
            <a:spAutoFit/>
          </a:bodyPr>
          <a:lstStyle/>
          <a:p>
            <a:r>
              <a:rPr lang="de-DE" dirty="0">
                <a:latin typeface="Arial" panose="020B0604020202020204" pitchFamily="34" charset="0"/>
              </a:rPr>
              <a:t>Netto-null CO</a:t>
            </a:r>
            <a:r>
              <a:rPr lang="de-DE" baseline="-25000" dirty="0">
                <a:latin typeface="Arial" panose="020B0604020202020204" pitchFamily="34" charset="0"/>
              </a:rPr>
              <a:t>2</a:t>
            </a:r>
            <a:r>
              <a:rPr lang="de-DE" dirty="0">
                <a:latin typeface="Arial" panose="020B0604020202020204" pitchFamily="34" charset="0"/>
              </a:rPr>
              <a:t>-Zielerreichung bis 2050</a:t>
            </a:r>
          </a:p>
        </p:txBody>
      </p:sp>
      <p:sp>
        <p:nvSpPr>
          <p:cNvPr id="17" name="Textfeld 15">
            <a:extLst>
              <a:ext uri="{FF2B5EF4-FFF2-40B4-BE49-F238E27FC236}">
                <a16:creationId xmlns:a16="http://schemas.microsoft.com/office/drawing/2014/main" id="{B3C6091D-0BD2-254B-A919-7B992A0E2F38}"/>
              </a:ext>
            </a:extLst>
          </p:cNvPr>
          <p:cNvSpPr txBox="1"/>
          <p:nvPr/>
        </p:nvSpPr>
        <p:spPr>
          <a:xfrm>
            <a:off x="4619575" y="841578"/>
            <a:ext cx="3940943"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3F4444"/>
              </a:solidFill>
              <a:effectLst/>
              <a:uLnTx/>
              <a:uFillTx/>
              <a:latin typeface="Arial"/>
              <a:ea typeface="+mn-ea"/>
              <a:cs typeface="+mn-cs"/>
            </a:endParaRPr>
          </a:p>
        </p:txBody>
      </p:sp>
      <p:sp>
        <p:nvSpPr>
          <p:cNvPr id="20" name="Textfeld 5">
            <a:extLst>
              <a:ext uri="{FF2B5EF4-FFF2-40B4-BE49-F238E27FC236}">
                <a16:creationId xmlns:a16="http://schemas.microsoft.com/office/drawing/2014/main" id="{D75ECD98-42E4-1149-A7E4-C5D598C55E26}"/>
              </a:ext>
            </a:extLst>
          </p:cNvPr>
          <p:cNvSpPr txBox="1"/>
          <p:nvPr/>
        </p:nvSpPr>
        <p:spPr>
          <a:xfrm>
            <a:off x="2468760" y="4580305"/>
            <a:ext cx="2592288"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lvl="0">
              <a:defRPr/>
            </a:pPr>
            <a:r>
              <a:rPr lang="de-CH" sz="2000" dirty="0">
                <a:solidFill>
                  <a:srgbClr val="3F4444"/>
                </a:solidFill>
              </a:rPr>
              <a:t>der Gebäude sind fossil oder «direkt» elektrisch beheizt</a:t>
            </a:r>
          </a:p>
        </p:txBody>
      </p:sp>
      <p:sp>
        <p:nvSpPr>
          <p:cNvPr id="25" name="Oval 24">
            <a:extLst>
              <a:ext uri="{FF2B5EF4-FFF2-40B4-BE49-F238E27FC236}">
                <a16:creationId xmlns:a16="http://schemas.microsoft.com/office/drawing/2014/main" id="{7D3F4D19-D730-BC4D-8C95-00FEB078F581}"/>
              </a:ext>
            </a:extLst>
          </p:cNvPr>
          <p:cNvSpPr/>
          <p:nvPr/>
        </p:nvSpPr>
        <p:spPr>
          <a:xfrm>
            <a:off x="1000189" y="1319245"/>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6000" dirty="0">
                <a:solidFill>
                  <a:srgbClr val="15934C"/>
                </a:solidFill>
              </a:rPr>
              <a:t>3</a:t>
            </a:r>
            <a:r>
              <a:rPr lang="de-DE" sz="6000" spc="300" dirty="0">
                <a:solidFill>
                  <a:srgbClr val="15934C"/>
                </a:solidFill>
              </a:rPr>
              <a:t>0</a:t>
            </a:r>
            <a:r>
              <a:rPr lang="de-DE" sz="3200" spc="300" dirty="0">
                <a:solidFill>
                  <a:srgbClr val="15934C"/>
                </a:solidFill>
              </a:rPr>
              <a:t>%</a:t>
            </a:r>
            <a:endParaRPr lang="de-DE" sz="2400" spc="300" dirty="0">
              <a:solidFill>
                <a:srgbClr val="15934C"/>
              </a:solidFill>
            </a:endParaRPr>
          </a:p>
        </p:txBody>
      </p:sp>
      <p:sp>
        <p:nvSpPr>
          <p:cNvPr id="29" name="Oval 28">
            <a:extLst>
              <a:ext uri="{FF2B5EF4-FFF2-40B4-BE49-F238E27FC236}">
                <a16:creationId xmlns:a16="http://schemas.microsoft.com/office/drawing/2014/main" id="{97DFAD4B-E7A8-EE4A-951E-272CA540D81E}"/>
              </a:ext>
            </a:extLst>
          </p:cNvPr>
          <p:cNvSpPr/>
          <p:nvPr/>
        </p:nvSpPr>
        <p:spPr>
          <a:xfrm>
            <a:off x="975641" y="4217506"/>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6000" dirty="0">
                <a:solidFill>
                  <a:srgbClr val="15934C"/>
                </a:solidFill>
              </a:rPr>
              <a:t>66</a:t>
            </a:r>
            <a:r>
              <a:rPr lang="de-DE" sz="3200" spc="300" dirty="0">
                <a:solidFill>
                  <a:srgbClr val="15934C"/>
                </a:solidFill>
              </a:rPr>
              <a:t>%</a:t>
            </a:r>
          </a:p>
        </p:txBody>
      </p:sp>
      <p:sp>
        <p:nvSpPr>
          <p:cNvPr id="30" name="Oval 29">
            <a:extLst>
              <a:ext uri="{FF2B5EF4-FFF2-40B4-BE49-F238E27FC236}">
                <a16:creationId xmlns:a16="http://schemas.microsoft.com/office/drawing/2014/main" id="{F86CE210-0F6A-AD43-A4A8-E528A650BCAC}"/>
              </a:ext>
            </a:extLst>
          </p:cNvPr>
          <p:cNvSpPr/>
          <p:nvPr/>
        </p:nvSpPr>
        <p:spPr>
          <a:xfrm>
            <a:off x="8018195" y="1319243"/>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3200" dirty="0">
                <a:solidFill>
                  <a:srgbClr val="15934C"/>
                </a:solidFill>
              </a:rPr>
              <a:t>∼</a:t>
            </a:r>
            <a:r>
              <a:rPr lang="de-DE" sz="6000" dirty="0">
                <a:solidFill>
                  <a:srgbClr val="15934C"/>
                </a:solidFill>
              </a:rPr>
              <a:t>1</a:t>
            </a:r>
            <a:r>
              <a:rPr lang="de-DE" sz="3200" spc="300" dirty="0">
                <a:solidFill>
                  <a:srgbClr val="15934C"/>
                </a:solidFill>
              </a:rPr>
              <a:t>MIO</a:t>
            </a:r>
          </a:p>
        </p:txBody>
      </p:sp>
      <p:sp>
        <p:nvSpPr>
          <p:cNvPr id="18" name="Oval 17">
            <a:extLst>
              <a:ext uri="{FF2B5EF4-FFF2-40B4-BE49-F238E27FC236}">
                <a16:creationId xmlns:a16="http://schemas.microsoft.com/office/drawing/2014/main" id="{4265DAB8-91F5-DC46-9BFB-378AE7969DD7}"/>
              </a:ext>
            </a:extLst>
          </p:cNvPr>
          <p:cNvSpPr/>
          <p:nvPr/>
        </p:nvSpPr>
        <p:spPr>
          <a:xfrm>
            <a:off x="2976024" y="2522723"/>
            <a:ext cx="1893473" cy="189347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r>
              <a:rPr lang="de-CH" sz="3600" dirty="0">
                <a:solidFill>
                  <a:schemeClr val="accent1"/>
                </a:solidFill>
              </a:rPr>
              <a:t>D.h.</a:t>
            </a:r>
            <a:r>
              <a:rPr lang="de-CH" sz="1200" dirty="0">
                <a:solidFill>
                  <a:schemeClr val="accent1"/>
                </a:solidFill>
              </a:rPr>
              <a:t> </a:t>
            </a:r>
            <a:br>
              <a:rPr lang="de-CH" sz="1200" dirty="0">
                <a:solidFill>
                  <a:schemeClr val="accent1"/>
                </a:solidFill>
              </a:rPr>
            </a:br>
            <a:r>
              <a:rPr lang="de-CH" sz="6600" dirty="0">
                <a:solidFill>
                  <a:schemeClr val="accent1"/>
                </a:solidFill>
              </a:rPr>
              <a:t>40’000</a:t>
            </a:r>
            <a:endParaRPr lang="de-DE" sz="6600" dirty="0">
              <a:solidFill>
                <a:schemeClr val="accent1"/>
              </a:solidFill>
            </a:endParaRPr>
          </a:p>
        </p:txBody>
      </p:sp>
      <p:sp>
        <p:nvSpPr>
          <p:cNvPr id="19" name="Textfeld 5">
            <a:extLst>
              <a:ext uri="{FF2B5EF4-FFF2-40B4-BE49-F238E27FC236}">
                <a16:creationId xmlns:a16="http://schemas.microsoft.com/office/drawing/2014/main" id="{D6F76B46-A311-F449-951E-225E9EB2A4A2}"/>
              </a:ext>
            </a:extLst>
          </p:cNvPr>
          <p:cNvSpPr txBox="1"/>
          <p:nvPr/>
        </p:nvSpPr>
        <p:spPr>
          <a:xfrm>
            <a:off x="5893232" y="3442761"/>
            <a:ext cx="4249926" cy="6155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lvl="0">
              <a:defRPr/>
            </a:pPr>
            <a:r>
              <a:rPr lang="de-CH" sz="2000" dirty="0">
                <a:solidFill>
                  <a:srgbClr val="3F4444"/>
                </a:solidFill>
              </a:rPr>
              <a:t>Heizungen jährlich sind bis 2050 auf erneuerbare Energien umzustellen.</a:t>
            </a:r>
          </a:p>
        </p:txBody>
      </p:sp>
      <p:sp>
        <p:nvSpPr>
          <p:cNvPr id="2" name="Textfeld 5">
            <a:extLst>
              <a:ext uri="{FF2B5EF4-FFF2-40B4-BE49-F238E27FC236}">
                <a16:creationId xmlns:a16="http://schemas.microsoft.com/office/drawing/2014/main" id="{A3650949-490B-09C9-2C3E-6C322C89F3B9}"/>
              </a:ext>
            </a:extLst>
          </p:cNvPr>
          <p:cNvSpPr txBox="1"/>
          <p:nvPr/>
        </p:nvSpPr>
        <p:spPr>
          <a:xfrm>
            <a:off x="7392144" y="5538757"/>
            <a:ext cx="3744416" cy="6155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lvl="0">
              <a:defRPr/>
            </a:pPr>
            <a:r>
              <a:rPr lang="de-CH" sz="2000" dirty="0"/>
              <a:t>Wohngebäude sind noch fossil oder elektrisch beheizt.</a:t>
            </a:r>
          </a:p>
        </p:txBody>
      </p:sp>
      <p:sp>
        <p:nvSpPr>
          <p:cNvPr id="3" name="Oval 2">
            <a:extLst>
              <a:ext uri="{FF2B5EF4-FFF2-40B4-BE49-F238E27FC236}">
                <a16:creationId xmlns:a16="http://schemas.microsoft.com/office/drawing/2014/main" id="{93E514E4-43E5-F6C6-6DAB-3B6FB72A8531}"/>
              </a:ext>
            </a:extLst>
          </p:cNvPr>
          <p:cNvSpPr/>
          <p:nvPr/>
        </p:nvSpPr>
        <p:spPr>
          <a:xfrm>
            <a:off x="6998361" y="4272529"/>
            <a:ext cx="1494251" cy="149425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3200" dirty="0">
                <a:solidFill>
                  <a:schemeClr val="accent2"/>
                </a:solidFill>
              </a:rPr>
              <a:t>über</a:t>
            </a:r>
            <a:r>
              <a:rPr lang="de-DE" sz="2000" dirty="0">
                <a:solidFill>
                  <a:schemeClr val="accent2"/>
                </a:solidFill>
              </a:rPr>
              <a:t> </a:t>
            </a:r>
            <a:r>
              <a:rPr lang="de-DE" sz="9600" dirty="0">
                <a:solidFill>
                  <a:schemeClr val="accent2"/>
                </a:solidFill>
              </a:rPr>
              <a:t>1</a:t>
            </a:r>
            <a:r>
              <a:rPr lang="de-DE" sz="6000" spc="300" dirty="0">
                <a:solidFill>
                  <a:schemeClr val="accent2"/>
                </a:solidFill>
              </a:rPr>
              <a:t>MIO</a:t>
            </a:r>
            <a:endParaRPr lang="de-DE" sz="6000" dirty="0">
              <a:solidFill>
                <a:schemeClr val="accent2"/>
              </a:solidFill>
            </a:endParaRPr>
          </a:p>
        </p:txBody>
      </p:sp>
    </p:spTree>
    <p:extLst>
      <p:ext uri="{BB962C8B-B14F-4D97-AF65-F5344CB8AC3E}">
        <p14:creationId xmlns:p14="http://schemas.microsoft.com/office/powerpoint/2010/main" val="6565963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A4B34428-7769-4D86-8719-429C60A9A9D2}"/>
              </a:ext>
            </a:extLst>
          </p:cNvPr>
          <p:cNvSpPr>
            <a:spLocks noGrp="1"/>
          </p:cNvSpPr>
          <p:nvPr>
            <p:ph type="sldNum" sz="quarter" idx="12"/>
          </p:nvPr>
        </p:nvSpPr>
        <p:spPr/>
        <p:txBody>
          <a:bodyPr/>
          <a:lstStyle/>
          <a:p>
            <a:fld id="{442AD375-037F-43D0-B059-5172DA06796A}" type="slidenum">
              <a:rPr lang="de-CH" smtClean="0"/>
              <a:pPr/>
              <a:t>6</a:t>
            </a:fld>
            <a:endParaRPr lang="de-CH" dirty="0"/>
          </a:p>
        </p:txBody>
      </p:sp>
      <p:sp>
        <p:nvSpPr>
          <p:cNvPr id="14" name="Titel 13">
            <a:extLst>
              <a:ext uri="{FF2B5EF4-FFF2-40B4-BE49-F238E27FC236}">
                <a16:creationId xmlns:a16="http://schemas.microsoft.com/office/drawing/2014/main" id="{2FA14943-E943-F5EB-0293-D4254F3AC93B}"/>
              </a:ext>
            </a:extLst>
          </p:cNvPr>
          <p:cNvSpPr>
            <a:spLocks noGrp="1"/>
          </p:cNvSpPr>
          <p:nvPr>
            <p:ph type="title"/>
          </p:nvPr>
        </p:nvSpPr>
        <p:spPr/>
        <p:txBody>
          <a:bodyPr/>
          <a:lstStyle/>
          <a:p>
            <a:endParaRPr lang="de-CH" dirty="0"/>
          </a:p>
        </p:txBody>
      </p:sp>
      <p:pic>
        <p:nvPicPr>
          <p:cNvPr id="26" name="Bildplatzhalter 25">
            <a:extLst>
              <a:ext uri="{FF2B5EF4-FFF2-40B4-BE49-F238E27FC236}">
                <a16:creationId xmlns:a16="http://schemas.microsoft.com/office/drawing/2014/main" id="{DCBF1249-3015-3E00-B060-DFFA121F2BD6}"/>
              </a:ext>
            </a:extLst>
          </p:cNvPr>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t="10247" b="10247"/>
          <a:stretch>
            <a:fillRect/>
          </a:stretch>
        </p:blipFill>
        <p:spPr/>
      </p:pic>
      <p:sp>
        <p:nvSpPr>
          <p:cNvPr id="27" name="Titel 2">
            <a:extLst>
              <a:ext uri="{FF2B5EF4-FFF2-40B4-BE49-F238E27FC236}">
                <a16:creationId xmlns:a16="http://schemas.microsoft.com/office/drawing/2014/main" id="{C8DCDB9E-196F-161A-3635-12B16881EA9A}"/>
              </a:ext>
            </a:extLst>
          </p:cNvPr>
          <p:cNvSpPr txBox="1">
            <a:spLocks/>
          </p:cNvSpPr>
          <p:nvPr/>
        </p:nvSpPr>
        <p:spPr>
          <a:xfrm>
            <a:off x="626989" y="5157192"/>
            <a:ext cx="8725145" cy="555088"/>
          </a:xfrm>
          <a:prstGeom prst="rect">
            <a:avLst/>
          </a:prstGeom>
          <a:blipFill>
            <a:blip r:embed="rId3" cstate="screen">
              <a:extLst>
                <a:ext uri="{28A0092B-C50C-407E-A947-70E740481C1C}">
                  <a14:useLocalDpi xmlns:a14="http://schemas.microsoft.com/office/drawing/2010/main"/>
                </a:ext>
              </a:extLst>
            </a:blip>
            <a:stretch>
              <a:fillRect/>
            </a:stretch>
          </a:blipFill>
        </p:spPr>
        <p:txBody>
          <a:bodyPr vert="horz" wrap="none" lIns="0" tIns="46800" rIns="0" bIns="0" rtlCol="0" anchor="t">
            <a:spAutoFit/>
          </a:bodyPr>
          <a:lstStyle>
            <a:lvl1pPr algn="l" defTabSz="914400" rtl="0" eaLnBrk="1" latinLnBrk="0" hangingPunct="1">
              <a:lnSpc>
                <a:spcPct val="100000"/>
              </a:lnSpc>
              <a:spcBef>
                <a:spcPct val="0"/>
              </a:spcBef>
              <a:buNone/>
              <a:defRPr sz="3300" b="0" kern="1200" cap="all" baseline="0">
                <a:solidFill>
                  <a:schemeClr val="accent1"/>
                </a:solidFill>
                <a:latin typeface="+mj-lt"/>
                <a:ea typeface="+mj-ea"/>
                <a:cs typeface="+mj-cs"/>
              </a:defRPr>
            </a:lvl1pPr>
          </a:lstStyle>
          <a:p>
            <a:r>
              <a:rPr lang="de-CH" dirty="0"/>
              <a:t>Das Programm «Erneuerbar heizen»</a:t>
            </a:r>
          </a:p>
        </p:txBody>
      </p:sp>
    </p:spTree>
    <p:extLst>
      <p:ext uri="{BB962C8B-B14F-4D97-AF65-F5344CB8AC3E}">
        <p14:creationId xmlns:p14="http://schemas.microsoft.com/office/powerpoint/2010/main" val="28089512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idx="1"/>
          </p:nvPr>
        </p:nvSpPr>
        <p:spPr>
          <a:xfrm>
            <a:off x="1415481" y="1844824"/>
            <a:ext cx="10153128" cy="4452465"/>
          </a:xfrm>
        </p:spPr>
        <p:txBody>
          <a:bodyPr>
            <a:normAutofit/>
          </a:bodyPr>
          <a:lstStyle/>
          <a:p>
            <a:r>
              <a:rPr lang="de-CH" dirty="0"/>
              <a:t>Technologieneutrale Information vermitteln</a:t>
            </a:r>
          </a:p>
          <a:p>
            <a:endParaRPr lang="de-CH" dirty="0"/>
          </a:p>
          <a:p>
            <a:r>
              <a:rPr lang="de-CH" dirty="0"/>
              <a:t>Vermittlung korrekter Fakten zu Kosten, Aufwand und Wirkung</a:t>
            </a:r>
          </a:p>
          <a:p>
            <a:endParaRPr lang="de-CH" dirty="0"/>
          </a:p>
          <a:p>
            <a:r>
              <a:rPr lang="de-CH" dirty="0"/>
              <a:t>Gebäudebesitzer/innen zum Umstieg auf erneuerbare Energien animieren </a:t>
            </a:r>
          </a:p>
          <a:p>
            <a:endParaRPr lang="de-CH" dirty="0"/>
          </a:p>
          <a:p>
            <a:r>
              <a:rPr lang="de-CH" dirty="0"/>
              <a:t>Schnellere Reduktion des CO</a:t>
            </a:r>
            <a:r>
              <a:rPr lang="de-CH" baseline="-25000" dirty="0"/>
              <a:t>2</a:t>
            </a:r>
            <a:r>
              <a:rPr lang="de-CH" dirty="0"/>
              <a:t>-Ausstosses im Gebäudebereich</a:t>
            </a:r>
          </a:p>
          <a:p>
            <a:endParaRPr lang="de-CH" dirty="0"/>
          </a:p>
          <a:p>
            <a:r>
              <a:rPr lang="de-CH" dirty="0"/>
              <a:t>Optimale Lösungen dank individueller «Impulsberatung» zum Heizungsersatz</a:t>
            </a:r>
          </a:p>
        </p:txBody>
      </p:sp>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0062755" cy="555088"/>
          </a:xfrm>
        </p:spPr>
        <p:txBody>
          <a:bodyPr/>
          <a:lstStyle/>
          <a:p>
            <a:r>
              <a:rPr lang="de-DE" dirty="0"/>
              <a:t>Was wollen wir mit </a:t>
            </a:r>
            <a:r>
              <a:rPr lang="de-CH" dirty="0"/>
              <a:t>«</a:t>
            </a:r>
            <a:r>
              <a:rPr lang="de-DE" dirty="0"/>
              <a:t>erneuerbar heizen</a:t>
            </a:r>
            <a:r>
              <a:rPr lang="de-CH" dirty="0"/>
              <a:t>»?</a:t>
            </a:r>
          </a:p>
        </p:txBody>
      </p:sp>
      <p:pic>
        <p:nvPicPr>
          <p:cNvPr id="7" name="Grafik 6">
            <a:extLst>
              <a:ext uri="{FF2B5EF4-FFF2-40B4-BE49-F238E27FC236}">
                <a16:creationId xmlns:a16="http://schemas.microsoft.com/office/drawing/2014/main" id="{D3593C59-B594-D14D-B1B3-323F353CEE18}"/>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12341" y="1670388"/>
            <a:ext cx="675879" cy="675879"/>
          </a:xfrm>
          <a:prstGeom prst="rect">
            <a:avLst/>
          </a:prstGeom>
        </p:spPr>
      </p:pic>
      <p:pic>
        <p:nvPicPr>
          <p:cNvPr id="9" name="Grafik 8">
            <a:extLst>
              <a:ext uri="{FF2B5EF4-FFF2-40B4-BE49-F238E27FC236}">
                <a16:creationId xmlns:a16="http://schemas.microsoft.com/office/drawing/2014/main" id="{8B022007-6389-1343-95C6-F326609A901C}"/>
              </a:ext>
            </a:extLst>
          </p:cNvPr>
          <p:cNvPicPr>
            <a:picLocks noChangeAspect="1"/>
          </p:cNvPicPr>
          <p:nvPr/>
        </p:nvPicPr>
        <p:blipFill>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12341" y="2362092"/>
            <a:ext cx="675879" cy="675879"/>
          </a:xfrm>
          <a:prstGeom prst="rect">
            <a:avLst/>
          </a:prstGeom>
        </p:spPr>
      </p:pic>
      <p:pic>
        <p:nvPicPr>
          <p:cNvPr id="11" name="Grafik 10">
            <a:extLst>
              <a:ext uri="{FF2B5EF4-FFF2-40B4-BE49-F238E27FC236}">
                <a16:creationId xmlns:a16="http://schemas.microsoft.com/office/drawing/2014/main" id="{082BAA1B-BE84-BE4E-A427-BB952DD6D805}"/>
              </a:ext>
            </a:extLst>
          </p:cNvPr>
          <p:cNvPicPr>
            <a:picLocks noChangeAspect="1"/>
          </p:cNvPicPr>
          <p:nvPr/>
        </p:nvPicPr>
        <p:blipFill>
          <a:blip r:embed="rId7" cstate="print">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12341" y="3053796"/>
            <a:ext cx="675879" cy="675879"/>
          </a:xfrm>
          <a:prstGeom prst="rect">
            <a:avLst/>
          </a:prstGeom>
        </p:spPr>
      </p:pic>
      <p:pic>
        <p:nvPicPr>
          <p:cNvPr id="23" name="Grafik 22">
            <a:extLst>
              <a:ext uri="{FF2B5EF4-FFF2-40B4-BE49-F238E27FC236}">
                <a16:creationId xmlns:a16="http://schemas.microsoft.com/office/drawing/2014/main" id="{F17C8AEB-517E-4D41-A11F-E3531D753113}"/>
              </a:ext>
            </a:extLst>
          </p:cNvPr>
          <p:cNvPicPr>
            <a:picLocks noChangeAspect="1"/>
          </p:cNvPicPr>
          <p:nvPr/>
        </p:nvPicPr>
        <p:blipFill>
          <a:blip r:embed="rId9" cstate="print">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612341" y="3745500"/>
            <a:ext cx="675879" cy="675879"/>
          </a:xfrm>
          <a:prstGeom prst="rect">
            <a:avLst/>
          </a:prstGeom>
        </p:spPr>
      </p:pic>
      <p:pic>
        <p:nvPicPr>
          <p:cNvPr id="24" name="Grafik 23">
            <a:extLst>
              <a:ext uri="{FF2B5EF4-FFF2-40B4-BE49-F238E27FC236}">
                <a16:creationId xmlns:a16="http://schemas.microsoft.com/office/drawing/2014/main" id="{A5BD8AA4-5FBE-114F-AD2D-DD451EA67F2D}"/>
              </a:ext>
            </a:extLst>
          </p:cNvPr>
          <p:cNvPicPr>
            <a:picLocks noChangeAspect="1"/>
          </p:cNvPicPr>
          <p:nvPr/>
        </p:nvPicPr>
        <p:blipFill>
          <a:blip r:embed="rId11" cstate="print">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610503" y="4423327"/>
            <a:ext cx="675879" cy="675879"/>
          </a:xfrm>
          <a:prstGeom prst="rect">
            <a:avLst/>
          </a:prstGeom>
        </p:spPr>
      </p:pic>
    </p:spTree>
    <p:extLst>
      <p:ext uri="{BB962C8B-B14F-4D97-AF65-F5344CB8AC3E}">
        <p14:creationId xmlns:p14="http://schemas.microsoft.com/office/powerpoint/2010/main" val="35752953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0393" y="636438"/>
            <a:ext cx="8858515" cy="555088"/>
          </a:xfrm>
        </p:spPr>
        <p:txBody>
          <a:bodyPr/>
          <a:lstStyle/>
          <a:p>
            <a:r>
              <a:rPr lang="de-CH" dirty="0" err="1"/>
              <a:t>VielfältigE</a:t>
            </a:r>
            <a:r>
              <a:rPr lang="de-CH" dirty="0"/>
              <a:t> und gezielte Information</a:t>
            </a:r>
          </a:p>
        </p:txBody>
      </p:sp>
      <p:sp>
        <p:nvSpPr>
          <p:cNvPr id="5" name="Foliennummernplatzhalter 4"/>
          <p:cNvSpPr>
            <a:spLocks noGrp="1"/>
          </p:cNvSpPr>
          <p:nvPr>
            <p:ph type="sldNum" sz="quarter" idx="12"/>
          </p:nvPr>
        </p:nvSpPr>
        <p:spPr/>
        <p:txBody>
          <a:bodyPr/>
          <a:lstStyle/>
          <a:p>
            <a:fld id="{442AD375-037F-43D0-B059-5172DA06796A}" type="slidenum">
              <a:rPr lang="de-CH" smtClean="0"/>
              <a:pPr/>
              <a:t>8</a:t>
            </a:fld>
            <a:endParaRPr lang="de-CH"/>
          </a:p>
        </p:txBody>
      </p:sp>
      <p:sp>
        <p:nvSpPr>
          <p:cNvPr id="27" name="Textfeld 26">
            <a:extLst>
              <a:ext uri="{FF2B5EF4-FFF2-40B4-BE49-F238E27FC236}">
                <a16:creationId xmlns:a16="http://schemas.microsoft.com/office/drawing/2014/main" id="{9CE227C0-62C5-7343-A5D4-D121FDDECD77}"/>
              </a:ext>
            </a:extLst>
          </p:cNvPr>
          <p:cNvSpPr txBox="1"/>
          <p:nvPr/>
        </p:nvSpPr>
        <p:spPr>
          <a:xfrm>
            <a:off x="630393" y="1374673"/>
            <a:ext cx="3163687" cy="246221"/>
          </a:xfrm>
          <a:prstGeom prst="rect">
            <a:avLst/>
          </a:prstGeom>
          <a:noFill/>
        </p:spPr>
        <p:txBody>
          <a:bodyPr wrap="none" lIns="0" tIns="0" rIns="0" bIns="0" rtlCol="0">
            <a:spAutoFit/>
          </a:bodyPr>
          <a:lstStyle/>
          <a:p>
            <a:r>
              <a:rPr lang="de-DE" sz="1600" dirty="0">
                <a:solidFill>
                  <a:schemeClr val="accent2"/>
                </a:solidFill>
              </a:rPr>
              <a:t>Website </a:t>
            </a:r>
            <a:r>
              <a:rPr lang="de-DE" sz="1600" dirty="0" err="1">
                <a:solidFill>
                  <a:schemeClr val="accent2"/>
                </a:solidFill>
              </a:rPr>
              <a:t>www.erneuerbarheizen.ch</a:t>
            </a:r>
            <a:endParaRPr lang="de-DE" sz="1600" dirty="0">
              <a:solidFill>
                <a:schemeClr val="accent2"/>
              </a:solidFill>
            </a:endParaRPr>
          </a:p>
        </p:txBody>
      </p:sp>
      <p:sp>
        <p:nvSpPr>
          <p:cNvPr id="28" name="Textfeld 27">
            <a:extLst>
              <a:ext uri="{FF2B5EF4-FFF2-40B4-BE49-F238E27FC236}">
                <a16:creationId xmlns:a16="http://schemas.microsoft.com/office/drawing/2014/main" id="{38C4C637-7509-4E49-8BBD-776EA17118B1}"/>
              </a:ext>
            </a:extLst>
          </p:cNvPr>
          <p:cNvSpPr txBox="1"/>
          <p:nvPr/>
        </p:nvSpPr>
        <p:spPr>
          <a:xfrm>
            <a:off x="8538793" y="1388079"/>
            <a:ext cx="1368152" cy="246221"/>
          </a:xfrm>
          <a:prstGeom prst="rect">
            <a:avLst/>
          </a:prstGeom>
          <a:noFill/>
        </p:spPr>
        <p:txBody>
          <a:bodyPr wrap="square" lIns="0" tIns="0" rIns="0" bIns="0" rtlCol="0">
            <a:spAutoFit/>
          </a:bodyPr>
          <a:lstStyle/>
          <a:p>
            <a:r>
              <a:rPr lang="de-DE" sz="1600" dirty="0">
                <a:solidFill>
                  <a:schemeClr val="accent2"/>
                </a:solidFill>
              </a:rPr>
              <a:t>Broschüren</a:t>
            </a:r>
          </a:p>
        </p:txBody>
      </p:sp>
      <p:sp>
        <p:nvSpPr>
          <p:cNvPr id="29" name="Textfeld 28">
            <a:extLst>
              <a:ext uri="{FF2B5EF4-FFF2-40B4-BE49-F238E27FC236}">
                <a16:creationId xmlns:a16="http://schemas.microsoft.com/office/drawing/2014/main" id="{465B3AF0-BB98-D948-BC1F-992BCEB01E8F}"/>
              </a:ext>
            </a:extLst>
          </p:cNvPr>
          <p:cNvSpPr txBox="1"/>
          <p:nvPr/>
        </p:nvSpPr>
        <p:spPr>
          <a:xfrm>
            <a:off x="5807968" y="1374672"/>
            <a:ext cx="1764984" cy="246221"/>
          </a:xfrm>
          <a:prstGeom prst="rect">
            <a:avLst/>
          </a:prstGeom>
          <a:noFill/>
        </p:spPr>
        <p:txBody>
          <a:bodyPr wrap="square" lIns="0" tIns="0" rIns="0" bIns="0" rtlCol="0">
            <a:spAutoFit/>
          </a:bodyPr>
          <a:lstStyle/>
          <a:p>
            <a:r>
              <a:rPr lang="de-DE" sz="1600" dirty="0">
                <a:solidFill>
                  <a:schemeClr val="accent2"/>
                </a:solidFill>
              </a:rPr>
              <a:t>Heizkostenrechner</a:t>
            </a:r>
          </a:p>
        </p:txBody>
      </p:sp>
      <p:pic>
        <p:nvPicPr>
          <p:cNvPr id="7" name="Grafik 6">
            <a:extLst>
              <a:ext uri="{FF2B5EF4-FFF2-40B4-BE49-F238E27FC236}">
                <a16:creationId xmlns:a16="http://schemas.microsoft.com/office/drawing/2014/main" id="{5122D6E0-809A-4B85-B2BE-34AE9383F733}"/>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15000"/>
                    </a14:imgEffect>
                    <a14:imgEffect>
                      <a14:brightnessContrast bright="6000" contrast="6000"/>
                    </a14:imgEffect>
                  </a14:imgLayer>
                </a14:imgProps>
              </a:ext>
            </a:extLst>
          </a:blip>
          <a:stretch>
            <a:fillRect/>
          </a:stretch>
        </p:blipFill>
        <p:spPr>
          <a:xfrm>
            <a:off x="8346091" y="1694660"/>
            <a:ext cx="2285633" cy="4505954"/>
          </a:xfrm>
          <a:prstGeom prst="rect">
            <a:avLst/>
          </a:prstGeom>
        </p:spPr>
      </p:pic>
      <p:pic>
        <p:nvPicPr>
          <p:cNvPr id="9" name="Grafik 8">
            <a:extLst>
              <a:ext uri="{FF2B5EF4-FFF2-40B4-BE49-F238E27FC236}">
                <a16:creationId xmlns:a16="http://schemas.microsoft.com/office/drawing/2014/main" id="{3D154AE4-BE55-4112-9B13-F9C7064F76A6}"/>
              </a:ext>
            </a:extLst>
          </p:cNvPr>
          <p:cNvPicPr>
            <a:picLocks noChangeAspect="1"/>
          </p:cNvPicPr>
          <p:nvPr/>
        </p:nvPicPr>
        <p:blipFill>
          <a:blip r:embed="rId5">
            <a:extLst>
              <a:ext uri="{BEBA8EAE-BF5A-486C-A8C5-ECC9F3942E4B}">
                <a14:imgProps xmlns:a14="http://schemas.microsoft.com/office/drawing/2010/main">
                  <a14:imgLayer r:embed="rId6">
                    <a14:imgEffect>
                      <a14:sharpenSoften amount="3000"/>
                    </a14:imgEffect>
                    <a14:imgEffect>
                      <a14:brightnessContrast bright="6000" contrast="6000"/>
                    </a14:imgEffect>
                  </a14:imgLayer>
                </a14:imgProps>
              </a:ext>
            </a:extLst>
          </a:blip>
          <a:stretch>
            <a:fillRect/>
          </a:stretch>
        </p:blipFill>
        <p:spPr>
          <a:xfrm>
            <a:off x="585700" y="1682626"/>
            <a:ext cx="4648849" cy="2238687"/>
          </a:xfrm>
          <a:prstGeom prst="rect">
            <a:avLst/>
          </a:prstGeom>
        </p:spPr>
      </p:pic>
      <p:pic>
        <p:nvPicPr>
          <p:cNvPr id="11" name="Grafik 10">
            <a:extLst>
              <a:ext uri="{FF2B5EF4-FFF2-40B4-BE49-F238E27FC236}">
                <a16:creationId xmlns:a16="http://schemas.microsoft.com/office/drawing/2014/main" id="{201F092C-B9A7-45E7-A9CC-66B82C1F1BA9}"/>
              </a:ext>
            </a:extLst>
          </p:cNvPr>
          <p:cNvPicPr>
            <a:picLocks noChangeAspect="1"/>
          </p:cNvPicPr>
          <p:nvPr/>
        </p:nvPicPr>
        <p:blipFill rotWithShape="1">
          <a:blip r:embed="rId7">
            <a:extLst>
              <a:ext uri="{BEBA8EAE-BF5A-486C-A8C5-ECC9F3942E4B}">
                <a14:imgProps xmlns:a14="http://schemas.microsoft.com/office/drawing/2010/main">
                  <a14:imgLayer r:embed="rId8">
                    <a14:imgEffect>
                      <a14:sharpenSoften amount="3000"/>
                    </a14:imgEffect>
                  </a14:imgLayer>
                </a14:imgProps>
              </a:ext>
            </a:extLst>
          </a:blip>
          <a:srcRect l="3616" t="2757" r="1899" b="2757"/>
          <a:stretch/>
        </p:blipFill>
        <p:spPr>
          <a:xfrm>
            <a:off x="5816011" y="1694660"/>
            <a:ext cx="2285634" cy="2244077"/>
          </a:xfrm>
          <a:prstGeom prst="rect">
            <a:avLst/>
          </a:prstGeom>
        </p:spPr>
      </p:pic>
      <p:pic>
        <p:nvPicPr>
          <p:cNvPr id="10" name="Grafik 9">
            <a:extLst>
              <a:ext uri="{FF2B5EF4-FFF2-40B4-BE49-F238E27FC236}">
                <a16:creationId xmlns:a16="http://schemas.microsoft.com/office/drawing/2014/main" id="{A1BFE5B6-DB09-31ED-5715-8ADD4D3B443A}"/>
              </a:ext>
            </a:extLst>
          </p:cNvPr>
          <p:cNvPicPr>
            <a:picLocks noChangeAspect="1"/>
          </p:cNvPicPr>
          <p:nvPr/>
        </p:nvPicPr>
        <p:blipFill>
          <a:blip r:embed="rId9"/>
          <a:stretch>
            <a:fillRect/>
          </a:stretch>
        </p:blipFill>
        <p:spPr>
          <a:xfrm>
            <a:off x="539738" y="4077072"/>
            <a:ext cx="8027551" cy="2376264"/>
          </a:xfrm>
          <a:prstGeom prst="rect">
            <a:avLst/>
          </a:prstGeom>
        </p:spPr>
      </p:pic>
    </p:spTree>
    <p:extLst>
      <p:ext uri="{BB962C8B-B14F-4D97-AF65-F5344CB8AC3E}">
        <p14:creationId xmlns:p14="http://schemas.microsoft.com/office/powerpoint/2010/main" val="140919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10839670" y="6453336"/>
            <a:ext cx="745299" cy="14401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2AD375-037F-43D0-B059-5172DA06796A}" type="slidenum">
              <a:rPr kumimoji="0" lang="de-CH" sz="1000" b="0" i="0" u="none" strike="noStrike" kern="1200" cap="none" spc="0" normalizeH="0" baseline="0" noProof="0" smtClean="0">
                <a:ln>
                  <a:noFill/>
                </a:ln>
                <a:solidFill>
                  <a:prstClr val="black"/>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de-CH"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 name="Titel 1"/>
          <p:cNvSpPr>
            <a:spLocks noGrp="1"/>
          </p:cNvSpPr>
          <p:nvPr>
            <p:ph type="title"/>
          </p:nvPr>
        </p:nvSpPr>
        <p:spPr>
          <a:xfrm>
            <a:off x="630393" y="636438"/>
            <a:ext cx="10710304" cy="555088"/>
          </a:xfrm>
        </p:spPr>
        <p:txBody>
          <a:bodyPr/>
          <a:lstStyle/>
          <a:p>
            <a:r>
              <a:rPr lang="de-CH" dirty="0"/>
              <a:t>Viele gute Beispiele für den Heizungsersatz</a:t>
            </a:r>
            <a:endParaRPr lang="de-CH" spc="-200" dirty="0"/>
          </a:p>
        </p:txBody>
      </p:sp>
      <p:sp>
        <p:nvSpPr>
          <p:cNvPr id="3" name="Textfeld 2">
            <a:extLst>
              <a:ext uri="{FF2B5EF4-FFF2-40B4-BE49-F238E27FC236}">
                <a16:creationId xmlns:a16="http://schemas.microsoft.com/office/drawing/2014/main" id="{ECB30A9F-257A-EB4F-9F24-5EDDD18DAD4B}"/>
              </a:ext>
            </a:extLst>
          </p:cNvPr>
          <p:cNvSpPr txBox="1"/>
          <p:nvPr/>
        </p:nvSpPr>
        <p:spPr>
          <a:xfrm>
            <a:off x="6096000" y="1634706"/>
            <a:ext cx="5247726" cy="4531882"/>
          </a:xfrm>
          <a:prstGeom prst="rect">
            <a:avLst/>
          </a:prstGeom>
        </p:spPr>
        <p:txBody>
          <a:bodyPr vert="horz" lIns="0" tIns="0" rIns="0" bIns="0" rtlCol="0">
            <a:normAutofit lnSpcReduction="10000"/>
          </a:bodyPr>
          <a:lstStyle>
            <a:lvl1pPr marR="0" indent="0" fontAlgn="auto">
              <a:lnSpc>
                <a:spcPct val="114000"/>
              </a:lnSpc>
              <a:spcBef>
                <a:spcPts val="0"/>
              </a:spcBef>
              <a:spcAft>
                <a:spcPts val="0"/>
              </a:spcAft>
              <a:buClrTx/>
              <a:buSzTx/>
              <a:buFont typeface="Arial" panose="020B0604020202020204" pitchFamily="34" charset="0"/>
              <a:buNone/>
              <a:tabLst/>
              <a:defRPr sz="2000" b="0"/>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dirty="0">
                <a:solidFill>
                  <a:schemeClr val="accent2"/>
                </a:solidFill>
              </a:rPr>
              <a:t>Fakten, News und Geschichten zu</a:t>
            </a:r>
          </a:p>
          <a:p>
            <a:pPr marL="342900" indent="-342900">
              <a:buClr>
                <a:schemeClr val="accent2"/>
              </a:buClr>
              <a:buFont typeface="Arial" panose="020B0604020202020204" pitchFamily="34" charset="0"/>
              <a:buChar char="•"/>
            </a:pPr>
            <a:r>
              <a:rPr lang="de-DE" dirty="0"/>
              <a:t>Impulsberatung</a:t>
            </a:r>
          </a:p>
          <a:p>
            <a:pPr marL="342900" indent="-342900">
              <a:buClr>
                <a:schemeClr val="accent2"/>
              </a:buClr>
              <a:buFont typeface="Arial" panose="020B0604020202020204" pitchFamily="34" charset="0"/>
              <a:buChar char="•"/>
            </a:pPr>
            <a:r>
              <a:rPr lang="de-DE" dirty="0"/>
              <a:t>Einfamilienhäuser</a:t>
            </a:r>
          </a:p>
          <a:p>
            <a:pPr marL="342900" indent="-342900">
              <a:buClr>
                <a:schemeClr val="accent2"/>
              </a:buClr>
              <a:buFont typeface="Arial" panose="020B0604020202020204" pitchFamily="34" charset="0"/>
              <a:buChar char="•"/>
            </a:pPr>
            <a:r>
              <a:rPr lang="de-DE" dirty="0"/>
              <a:t>Mehrfamilienhäuser</a:t>
            </a:r>
          </a:p>
          <a:p>
            <a:pPr marL="342900" indent="-342900">
              <a:buClr>
                <a:schemeClr val="accent2"/>
              </a:buClr>
              <a:buFont typeface="Arial" panose="020B0604020202020204" pitchFamily="34" charset="0"/>
              <a:buChar char="•"/>
            </a:pPr>
            <a:r>
              <a:rPr lang="de-DE" dirty="0"/>
              <a:t>Stockwerkeigentümerschaften</a:t>
            </a:r>
          </a:p>
          <a:p>
            <a:pPr marL="342900" indent="-342900">
              <a:buClr>
                <a:schemeClr val="accent2"/>
              </a:buClr>
              <a:buFont typeface="Arial" panose="020B0604020202020204" pitchFamily="34" charset="0"/>
              <a:buChar char="•"/>
            </a:pPr>
            <a:r>
              <a:rPr lang="de-DE" dirty="0"/>
              <a:t>Unternehmen &amp; Verwaltung</a:t>
            </a:r>
          </a:p>
          <a:p>
            <a:pPr marL="342900" indent="-342900">
              <a:buClr>
                <a:schemeClr val="accent2"/>
              </a:buClr>
              <a:buFont typeface="Arial" panose="020B0604020202020204" pitchFamily="34" charset="0"/>
              <a:buChar char="•"/>
            </a:pPr>
            <a:r>
              <a:rPr lang="de-DE" dirty="0"/>
              <a:t>Luft/Wasser-Wärmepumpe</a:t>
            </a:r>
          </a:p>
          <a:p>
            <a:pPr marL="342900" indent="-342900">
              <a:buClr>
                <a:schemeClr val="accent2"/>
              </a:buClr>
              <a:buFont typeface="Arial" panose="020B0604020202020204" pitchFamily="34" charset="0"/>
              <a:buChar char="•"/>
            </a:pPr>
            <a:r>
              <a:rPr lang="de-DE" dirty="0" err="1"/>
              <a:t>Erdsondenwärmepumpe</a:t>
            </a:r>
            <a:endParaRPr lang="de-DE" dirty="0"/>
          </a:p>
          <a:p>
            <a:pPr marL="342900" indent="-342900">
              <a:buClr>
                <a:schemeClr val="accent2"/>
              </a:buClr>
              <a:buFont typeface="Arial" panose="020B0604020202020204" pitchFamily="34" charset="0"/>
              <a:buChar char="•"/>
            </a:pPr>
            <a:r>
              <a:rPr lang="de-DE" dirty="0"/>
              <a:t>Sonnenenergie (Solarthermie/PV)</a:t>
            </a:r>
          </a:p>
          <a:p>
            <a:pPr marL="342900" indent="-342900">
              <a:buClr>
                <a:schemeClr val="accent2"/>
              </a:buClr>
              <a:buFont typeface="Arial" panose="020B0604020202020204" pitchFamily="34" charset="0"/>
              <a:buChar char="•"/>
            </a:pPr>
            <a:r>
              <a:rPr lang="de-DE" dirty="0"/>
              <a:t>Pelletheizung</a:t>
            </a:r>
          </a:p>
          <a:p>
            <a:pPr marL="342900" indent="-342900">
              <a:buClr>
                <a:schemeClr val="accent2"/>
              </a:buClr>
              <a:buFont typeface="Arial" panose="020B0604020202020204" pitchFamily="34" charset="0"/>
              <a:buChar char="•"/>
            </a:pPr>
            <a:r>
              <a:rPr lang="de-DE" dirty="0"/>
              <a:t>Fernwärme</a:t>
            </a:r>
          </a:p>
          <a:p>
            <a:pPr marL="342900" indent="-342900">
              <a:buClr>
                <a:schemeClr val="accent2"/>
              </a:buClr>
              <a:buFont typeface="Arial" panose="020B0604020202020204" pitchFamily="34" charset="0"/>
              <a:buChar char="•"/>
            </a:pPr>
            <a:r>
              <a:rPr lang="de-DE" dirty="0"/>
              <a:t>Förderung und Finanzierung</a:t>
            </a:r>
          </a:p>
          <a:p>
            <a:pPr marL="342900" indent="-342900">
              <a:buClr>
                <a:schemeClr val="accent2"/>
              </a:buClr>
              <a:buFont typeface="Arial" panose="020B0604020202020204" pitchFamily="34" charset="0"/>
              <a:buChar char="•"/>
            </a:pPr>
            <a:r>
              <a:rPr lang="de-DE" dirty="0"/>
              <a:t>Einholen von Bewilligungen</a:t>
            </a:r>
          </a:p>
          <a:p>
            <a:pPr marL="342900" indent="-342900">
              <a:buClr>
                <a:schemeClr val="accent2"/>
              </a:buClr>
              <a:buFont typeface="Arial" panose="020B0604020202020204" pitchFamily="34" charset="0"/>
              <a:buChar char="•"/>
            </a:pPr>
            <a:r>
              <a:rPr lang="de-DE" dirty="0"/>
              <a:t>u.v.m.</a:t>
            </a:r>
          </a:p>
        </p:txBody>
      </p:sp>
      <p:sp>
        <p:nvSpPr>
          <p:cNvPr id="14" name="Textfeld 13">
            <a:extLst>
              <a:ext uri="{FF2B5EF4-FFF2-40B4-BE49-F238E27FC236}">
                <a16:creationId xmlns:a16="http://schemas.microsoft.com/office/drawing/2014/main" id="{C5D15E97-76AC-7F43-B722-DDB39E955593}"/>
              </a:ext>
            </a:extLst>
          </p:cNvPr>
          <p:cNvSpPr txBox="1"/>
          <p:nvPr/>
        </p:nvSpPr>
        <p:spPr>
          <a:xfrm>
            <a:off x="1374897" y="5848195"/>
            <a:ext cx="5544616" cy="492443"/>
          </a:xfrm>
          <a:prstGeom prst="rect">
            <a:avLst/>
          </a:prstGeom>
          <a:noFill/>
        </p:spPr>
        <p:txBody>
          <a:bodyPr wrap="square" lIns="0" tIns="0" rIns="0" bIns="0" rtlCol="0">
            <a:spAutoFit/>
          </a:bodyPr>
          <a:lstStyle>
            <a:defPPr>
              <a:defRPr lang="de-DE"/>
            </a:defPPr>
            <a:lvl1pPr lvl="0">
              <a:defRPr sz="1400">
                <a:solidFill>
                  <a:prstClr val="black"/>
                </a:solidFill>
              </a:defRPr>
            </a:lvl1pPr>
            <a:lvl2pPr marL="174625" marR="0" indent="-174625" fontAlgn="auto">
              <a:lnSpc>
                <a:spcPct val="114000"/>
              </a:lnSpc>
              <a:spcBef>
                <a:spcPts val="0"/>
              </a:spcBef>
              <a:spcAft>
                <a:spcPts val="0"/>
              </a:spcAft>
              <a:buClrTx/>
              <a:buSzTx/>
              <a:buFont typeface="Segoe UI Symbol" panose="020B0502040204020203" pitchFamily="34" charset="0"/>
              <a:buChar char="╺"/>
              <a:tabLst/>
              <a:defRPr sz="2000" b="0"/>
            </a:lvl2pPr>
            <a:lvl3pPr marL="360363" marR="0" indent="-185738" fontAlgn="auto">
              <a:lnSpc>
                <a:spcPct val="114000"/>
              </a:lnSpc>
              <a:spcBef>
                <a:spcPts val="0"/>
              </a:spcBef>
              <a:spcAft>
                <a:spcPts val="0"/>
              </a:spcAft>
              <a:buClrTx/>
              <a:buSzTx/>
              <a:buFont typeface="Segoe UI Symbol" panose="020B0502040204020203" pitchFamily="34" charset="0"/>
              <a:buChar char="╺"/>
              <a:tabLst/>
              <a:defRPr sz="2000" b="0"/>
            </a:lvl3pPr>
            <a:lvl4pPr marL="534988" marR="0" indent="-174625" fontAlgn="auto">
              <a:lnSpc>
                <a:spcPct val="114000"/>
              </a:lnSpc>
              <a:spcBef>
                <a:spcPts val="0"/>
              </a:spcBef>
              <a:spcAft>
                <a:spcPts val="0"/>
              </a:spcAft>
              <a:buClrTx/>
              <a:buSzTx/>
              <a:buFont typeface="Segoe UI Symbol" panose="020B0502040204020203" pitchFamily="34" charset="0"/>
              <a:buChar char="╺"/>
              <a:tabLst/>
              <a:defRPr sz="2000" b="0"/>
            </a:lvl4pPr>
            <a:lvl5pPr marL="719138" marR="0" indent="-184150" fontAlgn="auto">
              <a:lnSpc>
                <a:spcPct val="114000"/>
              </a:lnSpc>
              <a:spcBef>
                <a:spcPts val="0"/>
              </a:spcBef>
              <a:spcAft>
                <a:spcPts val="0"/>
              </a:spcAft>
              <a:buClrTx/>
              <a:buSzTx/>
              <a:buFont typeface="Segoe UI Symbol" panose="020B0502040204020203" pitchFamily="34" charset="0"/>
              <a:buChar char="╺"/>
              <a:tabLst/>
              <a:defRPr sz="2000" b="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600" dirty="0"/>
              <a:t>Mehr Fakten, News und Geschichten auf </a:t>
            </a:r>
            <a:r>
              <a:rPr lang="de-DE" sz="1600" u="sng" dirty="0" err="1"/>
              <a:t>erneuerbarheizen.ch</a:t>
            </a:r>
            <a:endParaRPr lang="de-DE" sz="1600" u="sng" dirty="0"/>
          </a:p>
        </p:txBody>
      </p:sp>
      <p:pic>
        <p:nvPicPr>
          <p:cNvPr id="16" name="Grafik 15">
            <a:extLst>
              <a:ext uri="{FF2B5EF4-FFF2-40B4-BE49-F238E27FC236}">
                <a16:creationId xmlns:a16="http://schemas.microsoft.com/office/drawing/2014/main" id="{875358EF-586F-A842-9E70-21FC7716AD55}"/>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50367" y="5727912"/>
            <a:ext cx="733007" cy="733007"/>
          </a:xfrm>
          <a:prstGeom prst="rect">
            <a:avLst/>
          </a:prstGeom>
        </p:spPr>
      </p:pic>
      <p:pic>
        <p:nvPicPr>
          <p:cNvPr id="4" name="Grafik 3">
            <a:extLst>
              <a:ext uri="{FF2B5EF4-FFF2-40B4-BE49-F238E27FC236}">
                <a16:creationId xmlns:a16="http://schemas.microsoft.com/office/drawing/2014/main" id="{876CF376-1CD4-0A3B-0D11-0F2AE2626D63}"/>
              </a:ext>
            </a:extLst>
          </p:cNvPr>
          <p:cNvPicPr>
            <a:picLocks noChangeAspect="1"/>
          </p:cNvPicPr>
          <p:nvPr/>
        </p:nvPicPr>
        <p:blipFill>
          <a:blip r:embed="rId5"/>
          <a:stretch>
            <a:fillRect/>
          </a:stretch>
        </p:blipFill>
        <p:spPr>
          <a:xfrm>
            <a:off x="551384" y="1301304"/>
            <a:ext cx="4927307" cy="4437112"/>
          </a:xfrm>
          <a:prstGeom prst="rect">
            <a:avLst/>
          </a:prstGeom>
        </p:spPr>
      </p:pic>
    </p:spTree>
    <p:extLst>
      <p:ext uri="{BB962C8B-B14F-4D97-AF65-F5344CB8AC3E}">
        <p14:creationId xmlns:p14="http://schemas.microsoft.com/office/powerpoint/2010/main" val="2626531739"/>
      </p:ext>
    </p:extLst>
  </p:cSld>
  <p:clrMapOvr>
    <a:masterClrMapping/>
  </p:clrMapOvr>
</p:sld>
</file>

<file path=ppt/theme/theme1.xml><?xml version="1.0" encoding="utf-8"?>
<a:theme xmlns:a="http://schemas.openxmlformats.org/drawingml/2006/main" name="Benutzerdefiniertes Design">
  <a:themeElements>
    <a:clrScheme name="Erneuerbarheizen">
      <a:dk1>
        <a:sysClr val="windowText" lastClr="000000"/>
      </a:dk1>
      <a:lt1>
        <a:sysClr val="window" lastClr="FFFFFF"/>
      </a:lt1>
      <a:dk2>
        <a:srgbClr val="595959"/>
      </a:dk2>
      <a:lt2>
        <a:srgbClr val="B2B2B2"/>
      </a:lt2>
      <a:accent1>
        <a:srgbClr val="E84E0F"/>
      </a:accent1>
      <a:accent2>
        <a:srgbClr val="15934C"/>
      </a:accent2>
      <a:accent3>
        <a:srgbClr val="A05D45"/>
      </a:accent3>
      <a:accent4>
        <a:srgbClr val="F0B327"/>
      </a:accent4>
      <a:accent5>
        <a:srgbClr val="A5B1C2"/>
      </a:accent5>
      <a:accent6>
        <a:srgbClr val="296297"/>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a:defPPr>
      </a:lstStyle>
    </a:txDef>
  </a:objectDefaults>
  <a:extraClrSchemeLst/>
  <a:extLst>
    <a:ext uri="{05A4C25C-085E-4340-85A3-A5531E510DB2}">
      <thm15:themeFamily xmlns:thm15="http://schemas.microsoft.com/office/thememl/2012/main" name="Präsentation2" id="{3D8C904D-3F60-4F35-B192-FB9111FD72A5}" vid="{A54D76FA-19F1-45D0-B664-31F46543FE1D}"/>
    </a:ext>
  </a:extLst>
</a:theme>
</file>

<file path=ppt/theme/theme2.xml><?xml version="1.0" encoding="utf-8"?>
<a:theme xmlns:a="http://schemas.openxmlformats.org/drawingml/2006/main" name="Office Theme">
  <a:themeElements>
    <a:clrScheme name="Erneuerbarheizen">
      <a:dk1>
        <a:sysClr val="windowText" lastClr="000000"/>
      </a:dk1>
      <a:lt1>
        <a:sysClr val="window" lastClr="FFFFFF"/>
      </a:lt1>
      <a:dk2>
        <a:srgbClr val="595959"/>
      </a:dk2>
      <a:lt2>
        <a:srgbClr val="D8D8D8"/>
      </a:lt2>
      <a:accent1>
        <a:srgbClr val="E84E0F"/>
      </a:accent1>
      <a:accent2>
        <a:srgbClr val="15934C"/>
      </a:accent2>
      <a:accent3>
        <a:srgbClr val="958E60"/>
      </a:accent3>
      <a:accent4>
        <a:srgbClr val="C47900"/>
      </a:accent4>
      <a:accent5>
        <a:srgbClr val="BA4A70"/>
      </a:accent5>
      <a:accent6>
        <a:srgbClr val="F5A340"/>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Erneuerbarheizen">
      <a:dk1>
        <a:sysClr val="windowText" lastClr="000000"/>
      </a:dk1>
      <a:lt1>
        <a:sysClr val="window" lastClr="FFFFFF"/>
      </a:lt1>
      <a:dk2>
        <a:srgbClr val="595959"/>
      </a:dk2>
      <a:lt2>
        <a:srgbClr val="D8D8D8"/>
      </a:lt2>
      <a:accent1>
        <a:srgbClr val="E84E0F"/>
      </a:accent1>
      <a:accent2>
        <a:srgbClr val="15934C"/>
      </a:accent2>
      <a:accent3>
        <a:srgbClr val="958E60"/>
      </a:accent3>
      <a:accent4>
        <a:srgbClr val="C47900"/>
      </a:accent4>
      <a:accent5>
        <a:srgbClr val="BA4A70"/>
      </a:accent5>
      <a:accent6>
        <a:srgbClr val="F5A340"/>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3A4C8748B2ED38418F0EECD74C917886" ma:contentTypeVersion="17" ma:contentTypeDescription="Ein neues Dokument erstellen." ma:contentTypeScope="" ma:versionID="92f1b46820ecaba832a49f25f4237ffc">
  <xsd:schema xmlns:xsd="http://www.w3.org/2001/XMLSchema" xmlns:xs="http://www.w3.org/2001/XMLSchema" xmlns:p="http://schemas.microsoft.com/office/2006/metadata/properties" xmlns:ns2="f4d3e30e-a30f-47af-b67b-60bdcd69c3f4" xmlns:ns3="a2886ae9-3f43-46a4-a350-81a5f6bb12cf" targetNamespace="http://schemas.microsoft.com/office/2006/metadata/properties" ma:root="true" ma:fieldsID="b70800c6b0aee71a366b4cd1e928b6c2" ns2:_="" ns3:_="">
    <xsd:import namespace="f4d3e30e-a30f-47af-b67b-60bdcd69c3f4"/>
    <xsd:import namespace="a2886ae9-3f43-46a4-a350-81a5f6bb12c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3:TaxCatchAll" minOccurs="0"/>
                <xsd:element ref="ns2:lcf76f155ced4ddcb4097134ff3c332f" minOccurs="0"/>
                <xsd:element ref="ns2:MediaServiceDateTaken"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d3e30e-a30f-47af-b67b-60bdcd69c3f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lcf76f155ced4ddcb4097134ff3c332f" ma:index="18" nillable="true" ma:taxonomy="true" ma:internalName="lcf76f155ced4ddcb4097134ff3c332f" ma:taxonomyFieldName="MediaServiceImageTags" ma:displayName="Bildmarkierungen" ma:readOnly="false" ma:fieldId="{5cf76f15-5ced-4ddc-b409-7134ff3c332f}" ma:taxonomyMulti="true" ma:sspId="c8b572ca-3eb9-4bb4-b613-c72ef08702e5" ma:termSetId="09814cd3-568e-fe90-9814-8d621ff8fb84" ma:anchorId="fba54fb3-c3e1-fe81-a776-ca4b69148c4d" ma:open="true" ma:isKeyword="false">
      <xsd:complexType>
        <xsd:sequence>
          <xsd:element ref="pc:Terms" minOccurs="0" maxOccurs="1"/>
        </xsd:sequence>
      </xsd:complex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2886ae9-3f43-46a4-a350-81a5f6bb12cf" elementFormDefault="qualified">
    <xsd:import namespace="http://schemas.microsoft.com/office/2006/documentManagement/types"/>
    <xsd:import namespace="http://schemas.microsoft.com/office/infopath/2007/PartnerControls"/>
    <xsd:element name="SharedWithUsers" ma:index="14"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Freigegeben für - Details" ma:internalName="SharedWithDetails" ma:readOnly="true">
      <xsd:simpleType>
        <xsd:restriction base="dms:Note">
          <xsd:maxLength value="255"/>
        </xsd:restriction>
      </xsd:simpleType>
    </xsd:element>
    <xsd:element name="TaxCatchAll" ma:index="16" nillable="true" ma:displayName="Taxonomy Catch All Column" ma:hidden="true" ma:list="{7caa6e5d-c2fb-4331-b5a2-1ae8c32c4bf9}" ma:internalName="TaxCatchAll" ma:showField="CatchAllData" ma:web="a2886ae9-3f43-46a4-a350-81a5f6bb12c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a2886ae9-3f43-46a4-a350-81a5f6bb12cf" xsi:nil="true"/>
    <lcf76f155ced4ddcb4097134ff3c332f xmlns="f4d3e30e-a30f-47af-b67b-60bdcd69c3f4">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9267615-F4CE-4C5B-A148-85CC20CE9233}">
  <ds:schemaRefs>
    <ds:schemaRef ds:uri="http://schemas.microsoft.com/sharepoint/v3/contenttype/forms"/>
  </ds:schemaRefs>
</ds:datastoreItem>
</file>

<file path=customXml/itemProps2.xml><?xml version="1.0" encoding="utf-8"?>
<ds:datastoreItem xmlns:ds="http://schemas.openxmlformats.org/officeDocument/2006/customXml" ds:itemID="{3261D1F6-7F85-4634-9F30-47BA1A9E2409}"/>
</file>

<file path=customXml/itemProps3.xml><?xml version="1.0" encoding="utf-8"?>
<ds:datastoreItem xmlns:ds="http://schemas.openxmlformats.org/officeDocument/2006/customXml" ds:itemID="{C6C9ED21-DD3A-4DD3-AC4A-9AA7BC384DC5}">
  <ds:schemaRefs>
    <ds:schemaRef ds:uri="http://schemas.microsoft.com/office/infopath/2007/PartnerControls"/>
    <ds:schemaRef ds:uri="http://purl.org/dc/elements/1.1/"/>
    <ds:schemaRef ds:uri="http://schemas.microsoft.com/office/2006/documentManagement/types"/>
    <ds:schemaRef ds:uri="http://purl.org/dc/terms/"/>
    <ds:schemaRef ds:uri="http://schemas.openxmlformats.org/package/2006/metadata/core-properties"/>
    <ds:schemaRef ds:uri="c9077d15-72ed-4fec-bcfe-3472729e9195"/>
    <ds:schemaRef ds:uri="http://purl.org/dc/dcmitype/"/>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presentation_arial_de_20210318</Template>
  <TotalTime>0</TotalTime>
  <Words>2397</Words>
  <Application>Microsoft Office PowerPoint</Application>
  <PresentationFormat>Breitbild</PresentationFormat>
  <Paragraphs>491</Paragraphs>
  <Slides>48</Slides>
  <Notes>19</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48</vt:i4>
      </vt:variant>
    </vt:vector>
  </HeadingPairs>
  <TitlesOfParts>
    <vt:vector size="53" baseType="lpstr">
      <vt:lpstr>Arial</vt:lpstr>
      <vt:lpstr>Arial,Sans-Serif</vt:lpstr>
      <vt:lpstr>Segoe UI Symbol</vt:lpstr>
      <vt:lpstr>Wingdings</vt:lpstr>
      <vt:lpstr>Benutzerdefiniertes Design</vt:lpstr>
      <vt:lpstr>Informationsveranstaltung</vt:lpstr>
      <vt:lpstr>PowerPoint-Präsentation</vt:lpstr>
      <vt:lpstr>PowerPoint-Präsentation</vt:lpstr>
      <vt:lpstr>Netto-null CO2-Zielerreichung bis 2050</vt:lpstr>
      <vt:lpstr>Netto-null CO2-Zielerreichung bis 2050</vt:lpstr>
      <vt:lpstr>PowerPoint-Präsentation</vt:lpstr>
      <vt:lpstr>Was wollen wir mit «erneuerbar heizen»?</vt:lpstr>
      <vt:lpstr>VielfältigE und gezielte Information</vt:lpstr>
      <vt:lpstr>Viele gute Beispiele für den Heizungsersatz</vt:lpstr>
      <vt:lpstr>Umsetzung und Finanzierung erleichtern</vt:lpstr>
      <vt:lpstr>Umsetzung und Finanzierung erleichtern</vt:lpstr>
      <vt:lpstr>PowerPoint-Präsentation</vt:lpstr>
      <vt:lpstr>Was bietet erneuerbar heizen – Impulsberatung</vt:lpstr>
      <vt:lpstr>Was bietet erneuerbar heizen – Impulsberatung</vt:lpstr>
      <vt:lpstr>Was bietet erneuerbar heizen – Impulsberatung</vt:lpstr>
      <vt:lpstr>Ablauf einer Impulsberatung</vt:lpstr>
      <vt:lpstr>Ablauf einer Impulsberatung</vt:lpstr>
      <vt:lpstr>Ergebnisse </vt:lpstr>
      <vt:lpstr>impulsBeraterinnen und impulsBerater</vt:lpstr>
      <vt:lpstr>Rechtliche Anforderungen</vt:lpstr>
      <vt:lpstr>Wo finde ich Unterstützung?</vt:lpstr>
      <vt:lpstr>PowerPoint-Präsentation</vt:lpstr>
      <vt:lpstr>Die erneuerbaren Heizsysteme</vt:lpstr>
      <vt:lpstr>Welche Heizsysteme gibt es?</vt:lpstr>
      <vt:lpstr>Wärmepumpe</vt:lpstr>
      <vt:lpstr>Wärmepumpe</vt:lpstr>
      <vt:lpstr>Aussen aufgestellte Luft-Wärmepumpe</vt:lpstr>
      <vt:lpstr>Innen aufgestellte Luft-Wärmepumpe</vt:lpstr>
      <vt:lpstr>Split Luft-Wärmepumpe</vt:lpstr>
      <vt:lpstr>Erdsonden-Wärmepumpe</vt:lpstr>
      <vt:lpstr>Grundwasser-Wärmepumpe</vt:lpstr>
      <vt:lpstr>Holzfeuerungen</vt:lpstr>
      <vt:lpstr>Pelletfeuerung</vt:lpstr>
      <vt:lpstr>Fernwärme / Wärmeverbund</vt:lpstr>
      <vt:lpstr>Fernwärme / Wärmeverbund</vt:lpstr>
      <vt:lpstr>Wärmeverbund mit dezentralen Wärmepumpen</vt:lpstr>
      <vt:lpstr>Kombinieren mit Sonnenenergie</vt:lpstr>
      <vt:lpstr>Rechnen Sie richtig – die GesamtKosten</vt:lpstr>
      <vt:lpstr>Kostenfaktoren</vt:lpstr>
      <vt:lpstr>Jahresvergleich Heizsysteme Einfamilienhaus</vt:lpstr>
      <vt:lpstr>Fazit</vt:lpstr>
      <vt:lpstr>Die 7 Schritte beim Heizungsersatz</vt:lpstr>
      <vt:lpstr>Die 7 Schritte beim Heizungsersatz</vt:lpstr>
      <vt:lpstr>Die 7 Schritte beim Heizungsersatz</vt:lpstr>
      <vt:lpstr>Zusammenfassung</vt:lpstr>
      <vt:lpstr>PowerPoint-Präsentation</vt:lpstr>
      <vt:lpstr>Kostenlose Impulsberatung </vt:lpstr>
      <vt:lpstr>Vielen dank</vt:lpstr>
    </vt:vector>
  </TitlesOfParts>
  <Company>Bundesverwaltung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dc:title>
  <dc:creator>Siegenthaler Esther BFE</dc:creator>
  <cp:lastModifiedBy>Lienhard Charlotte BFE</cp:lastModifiedBy>
  <cp:revision>520</cp:revision>
  <cp:lastPrinted>2018-09-06T06:44:02Z</cp:lastPrinted>
  <dcterms:created xsi:type="dcterms:W3CDTF">2021-11-03T14:54:18Z</dcterms:created>
  <dcterms:modified xsi:type="dcterms:W3CDTF">2025-02-06T15:38:56Z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0x0101003A4C8748B2ED38418F0EECD74C917886</vt:lpwstr>
  </property>
  <property fmtid="{D5CDD505-2E9C-101B-9397-08002B2CF9AE}" pid="3" name="MSIP_Label_aa112399-b73b-40c1-8af2-919b124b9d91_Enabled">
    <vt:lpwstr>true</vt:lpwstr>
  </property>
  <property fmtid="{D5CDD505-2E9C-101B-9397-08002B2CF9AE}" pid="4" name="MSIP_Label_aa112399-b73b-40c1-8af2-919b124b9d91_SetDate">
    <vt:lpwstr>2025-02-06T15:37:58Z</vt:lpwstr>
  </property>
  <property fmtid="{D5CDD505-2E9C-101B-9397-08002B2CF9AE}" pid="5" name="MSIP_Label_aa112399-b73b-40c1-8af2-919b124b9d91_Method">
    <vt:lpwstr>Privileged</vt:lpwstr>
  </property>
  <property fmtid="{D5CDD505-2E9C-101B-9397-08002B2CF9AE}" pid="6" name="MSIP_Label_aa112399-b73b-40c1-8af2-919b124b9d91_Name">
    <vt:lpwstr>L2</vt:lpwstr>
  </property>
  <property fmtid="{D5CDD505-2E9C-101B-9397-08002B2CF9AE}" pid="7" name="MSIP_Label_aa112399-b73b-40c1-8af2-919b124b9d91_SiteId">
    <vt:lpwstr>6ae27add-8276-4a38-88c1-3a9c1f973767</vt:lpwstr>
  </property>
  <property fmtid="{D5CDD505-2E9C-101B-9397-08002B2CF9AE}" pid="8" name="MSIP_Label_aa112399-b73b-40c1-8af2-919b124b9d91_ActionId">
    <vt:lpwstr>eef9df79-77d4-4e3d-b0d8-4940da2ebd06</vt:lpwstr>
  </property>
  <property fmtid="{D5CDD505-2E9C-101B-9397-08002B2CF9AE}" pid="9" name="MSIP_Label_aa112399-b73b-40c1-8af2-919b124b9d91_ContentBits">
    <vt:lpwstr>0</vt:lpwstr>
  </property>
</Properties>
</file>